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3.xml" ContentType="application/vnd.openxmlformats-officedocument.presentationml.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0" r:id="rId4"/>
  </p:sldMasterIdLst>
  <p:notesMasterIdLst>
    <p:notesMasterId r:id="rId30"/>
  </p:notesMasterIdLst>
  <p:handoutMasterIdLst>
    <p:handoutMasterId r:id="rId31"/>
  </p:handoutMasterIdLst>
  <p:sldIdLst>
    <p:sldId id="256" r:id="rId5"/>
    <p:sldId id="267" r:id="rId6"/>
    <p:sldId id="298" r:id="rId7"/>
    <p:sldId id="301" r:id="rId8"/>
    <p:sldId id="279" r:id="rId9"/>
    <p:sldId id="280" r:id="rId10"/>
    <p:sldId id="282" r:id="rId11"/>
    <p:sldId id="302" r:id="rId12"/>
    <p:sldId id="285" r:id="rId13"/>
    <p:sldId id="266" r:id="rId14"/>
    <p:sldId id="277" r:id="rId15"/>
    <p:sldId id="286" r:id="rId16"/>
    <p:sldId id="289" r:id="rId17"/>
    <p:sldId id="304" r:id="rId18"/>
    <p:sldId id="305" r:id="rId19"/>
    <p:sldId id="291" r:id="rId20"/>
    <p:sldId id="303" r:id="rId21"/>
    <p:sldId id="300" r:id="rId22"/>
    <p:sldId id="292" r:id="rId23"/>
    <p:sldId id="294" r:id="rId24"/>
    <p:sldId id="295" r:id="rId25"/>
    <p:sldId id="297" r:id="rId26"/>
    <p:sldId id="299" r:id="rId27"/>
    <p:sldId id="269" r:id="rId28"/>
    <p:sldId id="262" r:id="rId29"/>
  </p:sldIdLst>
  <p:sldSz cx="12192000" cy="6858000"/>
  <p:notesSz cx="6858000" cy="9144000"/>
  <p:embeddedFontLst>
    <p:embeddedFont>
      <p:font typeface="Agenda Regular" panose="020B0604020202020204" charset="0"/>
      <p:regular r:id="rId32"/>
      <p:bold r:id="rId33"/>
      <p:italic r:id="rId34"/>
      <p:boldItalic r:id="rId35"/>
    </p:embeddedFont>
    <p:embeddedFont>
      <p:font typeface="Calibri" panose="020F0502020204030204"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x Shanstrom" initials="MS" lastIdx="11" clrIdx="0">
    <p:extLst>
      <p:ext uri="{19B8F6BF-5375-455C-9EA6-DF929625EA0E}">
        <p15:presenceInfo xmlns:p15="http://schemas.microsoft.com/office/powerpoint/2012/main" userId="S::Maxwell.Shanstrom@integrityglobal.com::f5968960-64e4-48db-8143-428c5577b2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57"/>
    <a:srgbClr val="008850"/>
    <a:srgbClr val="0095C4"/>
    <a:srgbClr val="007DBA"/>
    <a:srgbClr val="001A4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14" autoAdjust="0"/>
    <p:restoredTop sz="90748" autoAdjust="0"/>
  </p:normalViewPr>
  <p:slideViewPr>
    <p:cSldViewPr snapToGrid="0">
      <p:cViewPr varScale="1">
        <p:scale>
          <a:sx n="60" d="100"/>
          <a:sy n="60" d="100"/>
        </p:scale>
        <p:origin x="848" y="56"/>
      </p:cViewPr>
      <p:guideLst/>
    </p:cSldViewPr>
  </p:slideViewPr>
  <p:notesTextViewPr>
    <p:cViewPr>
      <p:scale>
        <a:sx n="1" d="1"/>
        <a:sy n="1" d="1"/>
      </p:scale>
      <p:origin x="0" y="0"/>
    </p:cViewPr>
  </p:notesTextViewPr>
  <p:notesViewPr>
    <p:cSldViewPr snapToGrid="0">
      <p:cViewPr varScale="1">
        <p:scale>
          <a:sx n="85" d="100"/>
          <a:sy n="85" d="100"/>
        </p:scale>
        <p:origin x="2910" y="6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rgbClr val="008850"/>
              </a:solidFill>
              <a:ln w="19050">
                <a:noFill/>
              </a:ln>
              <a:effectLst/>
            </c:spPr>
            <c:extLst>
              <c:ext xmlns:c16="http://schemas.microsoft.com/office/drawing/2014/chart" uri="{C3380CC4-5D6E-409C-BE32-E72D297353CC}">
                <c16:uniqueId val="{00000003-016D-5E4A-AFBB-D11276883673}"/>
              </c:ext>
            </c:extLst>
          </c:dPt>
          <c:dPt>
            <c:idx val="1"/>
            <c:bubble3D val="0"/>
            <c:spPr>
              <a:solidFill>
                <a:srgbClr val="003057"/>
              </a:solidFill>
              <a:ln w="19050">
                <a:noFill/>
              </a:ln>
              <a:effectLst/>
            </c:spPr>
            <c:extLst>
              <c:ext xmlns:c16="http://schemas.microsoft.com/office/drawing/2014/chart" uri="{C3380CC4-5D6E-409C-BE32-E72D297353CC}">
                <c16:uniqueId val="{00000004-016D-5E4A-AFBB-D11276883673}"/>
              </c:ext>
            </c:extLst>
          </c:dPt>
          <c:dPt>
            <c:idx val="2"/>
            <c:bubble3D val="0"/>
            <c:spPr>
              <a:solidFill>
                <a:srgbClr val="00B050"/>
              </a:solidFill>
              <a:ln w="19050">
                <a:noFill/>
              </a:ln>
              <a:effectLst/>
            </c:spPr>
            <c:extLst>
              <c:ext xmlns:c16="http://schemas.microsoft.com/office/drawing/2014/chart" uri="{C3380CC4-5D6E-409C-BE32-E72D297353CC}">
                <c16:uniqueId val="{00000005-016D-5E4A-AFBB-D11276883673}"/>
              </c:ext>
            </c:extLst>
          </c:dPt>
          <c:dPt>
            <c:idx val="3"/>
            <c:bubble3D val="0"/>
            <c:spPr>
              <a:solidFill>
                <a:srgbClr val="0095C4"/>
              </a:solidFill>
              <a:ln w="19050">
                <a:noFill/>
              </a:ln>
              <a:effectLst/>
            </c:spPr>
            <c:extLst>
              <c:ext xmlns:c16="http://schemas.microsoft.com/office/drawing/2014/chart" uri="{C3380CC4-5D6E-409C-BE32-E72D297353CC}">
                <c16:uniqueId val="{00000002-016D-5E4A-AFBB-D11276883673}"/>
              </c:ext>
            </c:extLst>
          </c:dPt>
          <c:dPt>
            <c:idx val="4"/>
            <c:bubble3D val="0"/>
            <c:spPr>
              <a:solidFill>
                <a:schemeClr val="accent5"/>
              </a:solidFill>
              <a:ln w="19050">
                <a:noFill/>
              </a:ln>
              <a:effectLst/>
            </c:spPr>
            <c:extLst>
              <c:ext xmlns:c16="http://schemas.microsoft.com/office/drawing/2014/chart" uri="{C3380CC4-5D6E-409C-BE32-E72D297353CC}">
                <c16:uniqueId val="{00000009-6233-EE45-9D72-3DF3D35F95F5}"/>
              </c:ext>
            </c:extLst>
          </c:dPt>
          <c:cat>
            <c:strRef>
              <c:f>Sheet1!$A$2:$A$6</c:f>
              <c:strCache>
                <c:ptCount val="4"/>
                <c:pt idx="0">
                  <c:v>1st Qtr</c:v>
                </c:pt>
                <c:pt idx="1">
                  <c:v>2nd Qtr</c:v>
                </c:pt>
                <c:pt idx="2">
                  <c:v>3rd Qtr</c:v>
                </c:pt>
                <c:pt idx="3">
                  <c:v>4th Qtr</c:v>
                </c:pt>
              </c:strCache>
            </c:strRef>
          </c:cat>
          <c:val>
            <c:numRef>
              <c:f>Sheet1!$B$2:$B$6</c:f>
              <c:numCache>
                <c:formatCode>General</c:formatCode>
                <c:ptCount val="5"/>
                <c:pt idx="0">
                  <c:v>1</c:v>
                </c:pt>
                <c:pt idx="1">
                  <c:v>1</c:v>
                </c:pt>
                <c:pt idx="2">
                  <c:v>1</c:v>
                </c:pt>
                <c:pt idx="3">
                  <c:v>1</c:v>
                </c:pt>
              </c:numCache>
            </c:numRef>
          </c:val>
          <c:extLst>
            <c:ext xmlns:c16="http://schemas.microsoft.com/office/drawing/2014/chart" uri="{C3380CC4-5D6E-409C-BE32-E72D297353CC}">
              <c16:uniqueId val="{00000000-016D-5E4A-AFBB-D1127688367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1-05-19T09:39:29.847" idx="1">
    <p:pos x="10" y="10"/>
    <p:text>Could we add a graphic here to represent complexity?</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5-19T09:44:32.716" idx="5">
    <p:pos x="10" y="10"/>
    <p:text>Is there a more visually striking way of organising this graphic?</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5-19T15:15:29.575" idx="11">
    <p:pos x="10" y="10"/>
    <p:text>Include a generic theory of change illustration</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4A117FF-1B21-4D17-9E4B-732398163C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01F2CD9-5BD4-4E06-9C78-FC509AE5B09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6FD316-2A06-41FE-84D9-1D4EF2DC2790}" type="datetimeFigureOut">
              <a:rPr lang="en-GB" smtClean="0"/>
              <a:t>23/09/2021</a:t>
            </a:fld>
            <a:endParaRPr lang="en-GB"/>
          </a:p>
        </p:txBody>
      </p:sp>
      <p:sp>
        <p:nvSpPr>
          <p:cNvPr id="4" name="Footer Placeholder 3">
            <a:extLst>
              <a:ext uri="{FF2B5EF4-FFF2-40B4-BE49-F238E27FC236}">
                <a16:creationId xmlns:a16="http://schemas.microsoft.com/office/drawing/2014/main" id="{1886E240-15F5-4FF4-8670-9BA6D4AEE4F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15FED1F-7940-4739-BBCE-882CCF8887A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35CE68-D246-41D5-BD0D-7D9307884A69}" type="slidenum">
              <a:rPr lang="en-GB" smtClean="0"/>
              <a:t>‹#›</a:t>
            </a:fld>
            <a:endParaRPr lang="en-GB"/>
          </a:p>
        </p:txBody>
      </p:sp>
    </p:spTree>
    <p:extLst>
      <p:ext uri="{BB962C8B-B14F-4D97-AF65-F5344CB8AC3E}">
        <p14:creationId xmlns:p14="http://schemas.microsoft.com/office/powerpoint/2010/main" val="35293042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DDC0EF-0F85-4F1D-81E8-E9273CFB3D56}" type="datetimeFigureOut">
              <a:rPr lang="en-GB" smtClean="0"/>
              <a:t>23/09/2021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E4A0C8-2586-463A-B32A-63398758F39C}" type="slidenum">
              <a:rPr lang="en-GB" smtClean="0"/>
              <a:t>‹#›</a:t>
            </a:fld>
            <a:endParaRPr lang="en-GB"/>
          </a:p>
        </p:txBody>
      </p:sp>
    </p:spTree>
    <p:extLst>
      <p:ext uri="{BB962C8B-B14F-4D97-AF65-F5344CB8AC3E}">
        <p14:creationId xmlns:p14="http://schemas.microsoft.com/office/powerpoint/2010/main" val="2876187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E4A0C8-2586-463A-B32A-63398758F39C}" type="slidenum">
              <a:rPr lang="en-GB" smtClean="0"/>
              <a:t>3</a:t>
            </a:fld>
            <a:endParaRPr lang="en-GB"/>
          </a:p>
        </p:txBody>
      </p:sp>
    </p:spTree>
    <p:extLst>
      <p:ext uri="{BB962C8B-B14F-4D97-AF65-F5344CB8AC3E}">
        <p14:creationId xmlns:p14="http://schemas.microsoft.com/office/powerpoint/2010/main" val="14447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genda Regular"/>
                <a:ea typeface="Agenda Regular"/>
                <a:cs typeface="Times New Roman" panose="02020603050405020304" pitchFamily="18" charset="0"/>
              </a:rPr>
              <a:t>On-the-ground realities of CSSF programmes differ significantly from other types of donor-funded programmes</a:t>
            </a:r>
          </a:p>
          <a:p>
            <a:endParaRPr lang="en-GB" dirty="0"/>
          </a:p>
        </p:txBody>
      </p:sp>
      <p:sp>
        <p:nvSpPr>
          <p:cNvPr id="4" name="Slide Number Placeholder 3"/>
          <p:cNvSpPr>
            <a:spLocks noGrp="1"/>
          </p:cNvSpPr>
          <p:nvPr>
            <p:ph type="sldNum" sz="quarter" idx="5"/>
          </p:nvPr>
        </p:nvSpPr>
        <p:spPr/>
        <p:txBody>
          <a:bodyPr/>
          <a:lstStyle/>
          <a:p>
            <a:fld id="{CCE4A0C8-2586-463A-B32A-63398758F39C}" type="slidenum">
              <a:rPr lang="en-GB" smtClean="0"/>
              <a:t>6</a:t>
            </a:fld>
            <a:endParaRPr lang="en-GB"/>
          </a:p>
        </p:txBody>
      </p:sp>
    </p:spTree>
    <p:extLst>
      <p:ext uri="{BB962C8B-B14F-4D97-AF65-F5344CB8AC3E}">
        <p14:creationId xmlns:p14="http://schemas.microsoft.com/office/powerpoint/2010/main" val="3286720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E4A0C8-2586-463A-B32A-63398758F39C}" type="slidenum">
              <a:rPr lang="en-GB" smtClean="0"/>
              <a:t>10</a:t>
            </a:fld>
            <a:endParaRPr lang="en-GB"/>
          </a:p>
        </p:txBody>
      </p:sp>
    </p:spTree>
    <p:extLst>
      <p:ext uri="{BB962C8B-B14F-4D97-AF65-F5344CB8AC3E}">
        <p14:creationId xmlns:p14="http://schemas.microsoft.com/office/powerpoint/2010/main" val="1373392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E4A0C8-2586-463A-B32A-63398758F39C}" type="slidenum">
              <a:rPr lang="en-GB" smtClean="0"/>
              <a:t>11</a:t>
            </a:fld>
            <a:endParaRPr lang="en-GB"/>
          </a:p>
        </p:txBody>
      </p:sp>
    </p:spTree>
    <p:extLst>
      <p:ext uri="{BB962C8B-B14F-4D97-AF65-F5344CB8AC3E}">
        <p14:creationId xmlns:p14="http://schemas.microsoft.com/office/powerpoint/2010/main" val="4087447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E4A0C8-2586-463A-B32A-63398758F39C}" type="slidenum">
              <a:rPr lang="en-GB" smtClean="0"/>
              <a:t>12</a:t>
            </a:fld>
            <a:endParaRPr lang="en-GB"/>
          </a:p>
        </p:txBody>
      </p:sp>
    </p:spTree>
    <p:extLst>
      <p:ext uri="{BB962C8B-B14F-4D97-AF65-F5344CB8AC3E}">
        <p14:creationId xmlns:p14="http://schemas.microsoft.com/office/powerpoint/2010/main" val="1601875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E4A0C8-2586-463A-B32A-63398758F39C}" type="slidenum">
              <a:rPr lang="en-GB" smtClean="0"/>
              <a:t>13</a:t>
            </a:fld>
            <a:endParaRPr lang="en-GB"/>
          </a:p>
        </p:txBody>
      </p:sp>
    </p:spTree>
    <p:extLst>
      <p:ext uri="{BB962C8B-B14F-4D97-AF65-F5344CB8AC3E}">
        <p14:creationId xmlns:p14="http://schemas.microsoft.com/office/powerpoint/2010/main" val="2785318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E4A0C8-2586-463A-B32A-63398758F39C}" type="slidenum">
              <a:rPr lang="en-GB" smtClean="0"/>
              <a:t>14</a:t>
            </a:fld>
            <a:endParaRPr lang="en-GB"/>
          </a:p>
        </p:txBody>
      </p:sp>
    </p:spTree>
    <p:extLst>
      <p:ext uri="{BB962C8B-B14F-4D97-AF65-F5344CB8AC3E}">
        <p14:creationId xmlns:p14="http://schemas.microsoft.com/office/powerpoint/2010/main" val="3868359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E4A0C8-2586-463A-B32A-63398758F39C}" type="slidenum">
              <a:rPr lang="en-GB" smtClean="0"/>
              <a:t>15</a:t>
            </a:fld>
            <a:endParaRPr lang="en-GB"/>
          </a:p>
        </p:txBody>
      </p:sp>
    </p:spTree>
    <p:extLst>
      <p:ext uri="{BB962C8B-B14F-4D97-AF65-F5344CB8AC3E}">
        <p14:creationId xmlns:p14="http://schemas.microsoft.com/office/powerpoint/2010/main" val="614050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genda Regular"/>
                <a:cs typeface="Times New Roman" panose="02020603050405020304" pitchFamily="18" charset="0"/>
              </a:rPr>
              <a:t>The CSSF is already flexible – it involved rapid deployment, short-term interventions, fast-changing priorities</a:t>
            </a:r>
          </a:p>
          <a:p>
            <a:endParaRPr lang="en-GB" dirty="0"/>
          </a:p>
        </p:txBody>
      </p:sp>
      <p:sp>
        <p:nvSpPr>
          <p:cNvPr id="4" name="Slide Number Placeholder 3"/>
          <p:cNvSpPr>
            <a:spLocks noGrp="1"/>
          </p:cNvSpPr>
          <p:nvPr>
            <p:ph type="sldNum" sz="quarter" idx="5"/>
          </p:nvPr>
        </p:nvSpPr>
        <p:spPr/>
        <p:txBody>
          <a:bodyPr/>
          <a:lstStyle/>
          <a:p>
            <a:fld id="{CCE4A0C8-2586-463A-B32A-63398758F39C}" type="slidenum">
              <a:rPr lang="en-GB" smtClean="0"/>
              <a:t>22</a:t>
            </a:fld>
            <a:endParaRPr lang="en-GB"/>
          </a:p>
        </p:txBody>
      </p:sp>
    </p:spTree>
    <p:extLst>
      <p:ext uri="{BB962C8B-B14F-4D97-AF65-F5344CB8AC3E}">
        <p14:creationId xmlns:p14="http://schemas.microsoft.com/office/powerpoint/2010/main" val="25544232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E1248-97D6-4A1B-A926-CD10B2ABDF68}"/>
              </a:ext>
            </a:extLst>
          </p:cNvPr>
          <p:cNvSpPr>
            <a:spLocks noGrp="1"/>
          </p:cNvSpPr>
          <p:nvPr>
            <p:ph type="ctrTitle" hasCustomPrompt="1"/>
          </p:nvPr>
        </p:nvSpPr>
        <p:spPr>
          <a:xfrm>
            <a:off x="1053922" y="3371603"/>
            <a:ext cx="9144000" cy="876272"/>
          </a:xfrm>
        </p:spPr>
        <p:txBody>
          <a:bodyPr anchor="b">
            <a:normAutofit/>
          </a:bodyPr>
          <a:lstStyle>
            <a:lvl1pPr algn="l">
              <a:defRPr sz="3600">
                <a:solidFill>
                  <a:srgbClr val="007DBA"/>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524C826-F0A9-4938-97AD-A8FB0F887330}"/>
              </a:ext>
            </a:extLst>
          </p:cNvPr>
          <p:cNvSpPr>
            <a:spLocks noGrp="1"/>
          </p:cNvSpPr>
          <p:nvPr>
            <p:ph type="subTitle" idx="1"/>
          </p:nvPr>
        </p:nvSpPr>
        <p:spPr>
          <a:xfrm>
            <a:off x="1053922" y="4687912"/>
            <a:ext cx="9144000" cy="560231"/>
          </a:xfrm>
        </p:spPr>
        <p:txBody>
          <a:bodyPr>
            <a:normAutofit/>
          </a:bodyPr>
          <a:lstStyle>
            <a:lvl1pPr marL="0" indent="0" algn="l">
              <a:buNone/>
              <a:defRPr sz="2000" spc="-10" baseline="0">
                <a:solidFill>
                  <a:srgbClr val="00305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cxnSp>
        <p:nvCxnSpPr>
          <p:cNvPr id="8" name="Straight Connector 7">
            <a:extLst>
              <a:ext uri="{FF2B5EF4-FFF2-40B4-BE49-F238E27FC236}">
                <a16:creationId xmlns:a16="http://schemas.microsoft.com/office/drawing/2014/main" id="{5419060B-7D2A-405E-9645-55C691C019DB}"/>
              </a:ext>
            </a:extLst>
          </p:cNvPr>
          <p:cNvCxnSpPr>
            <a:cxnSpLocks/>
          </p:cNvCxnSpPr>
          <p:nvPr userDrawn="1"/>
        </p:nvCxnSpPr>
        <p:spPr>
          <a:xfrm>
            <a:off x="838554" y="3371603"/>
            <a:ext cx="0" cy="988730"/>
          </a:xfrm>
          <a:prstGeom prst="line">
            <a:avLst/>
          </a:prstGeom>
          <a:ln w="38100" cap="rnd">
            <a:solidFill>
              <a:srgbClr val="007DBA"/>
            </a:solidFill>
          </a:ln>
        </p:spPr>
        <p:style>
          <a:lnRef idx="1">
            <a:schemeClr val="accent1"/>
          </a:lnRef>
          <a:fillRef idx="0">
            <a:schemeClr val="accent1"/>
          </a:fillRef>
          <a:effectRef idx="0">
            <a:schemeClr val="accent1"/>
          </a:effectRef>
          <a:fontRef idx="minor">
            <a:schemeClr val="tx1"/>
          </a:fontRef>
        </p:style>
      </p:cxnSp>
      <p:sp>
        <p:nvSpPr>
          <p:cNvPr id="9" name="Rectangle: Single Corner Rounded 8">
            <a:extLst>
              <a:ext uri="{FF2B5EF4-FFF2-40B4-BE49-F238E27FC236}">
                <a16:creationId xmlns:a16="http://schemas.microsoft.com/office/drawing/2014/main" id="{132BE754-239E-4B73-A79D-19A824B65A59}"/>
              </a:ext>
            </a:extLst>
          </p:cNvPr>
          <p:cNvSpPr/>
          <p:nvPr userDrawn="1"/>
        </p:nvSpPr>
        <p:spPr>
          <a:xfrm flipH="1">
            <a:off x="455058" y="450002"/>
            <a:ext cx="11281887" cy="2258857"/>
          </a:xfrm>
          <a:prstGeom prst="round1Rect">
            <a:avLst>
              <a:gd name="adj" fmla="val 1034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0" name="Picture 9">
            <a:extLst>
              <a:ext uri="{FF2B5EF4-FFF2-40B4-BE49-F238E27FC236}">
                <a16:creationId xmlns:a16="http://schemas.microsoft.com/office/drawing/2014/main" id="{55E895E9-9C55-449C-B1A7-A7D24E09E52B}"/>
              </a:ext>
            </a:extLst>
          </p:cNvPr>
          <p:cNvPicPr>
            <a:picLocks noChangeAspect="1"/>
          </p:cNvPicPr>
          <p:nvPr userDrawn="1"/>
        </p:nvPicPr>
        <p:blipFill rotWithShape="1">
          <a:blip r:embed="rId2"/>
          <a:srcRect l="54619" t="73937" r="1382"/>
          <a:stretch/>
        </p:blipFill>
        <p:spPr>
          <a:xfrm>
            <a:off x="7738826" y="5651057"/>
            <a:ext cx="4176463" cy="964572"/>
          </a:xfrm>
          <a:prstGeom prst="rect">
            <a:avLst/>
          </a:prstGeom>
        </p:spPr>
      </p:pic>
      <p:sp>
        <p:nvSpPr>
          <p:cNvPr id="17" name="Text Placeholder 16">
            <a:extLst>
              <a:ext uri="{FF2B5EF4-FFF2-40B4-BE49-F238E27FC236}">
                <a16:creationId xmlns:a16="http://schemas.microsoft.com/office/drawing/2014/main" id="{401B3938-1A15-45E5-907B-B3AB9FCFDF55}"/>
              </a:ext>
            </a:extLst>
          </p:cNvPr>
          <p:cNvSpPr>
            <a:spLocks noGrp="1"/>
          </p:cNvSpPr>
          <p:nvPr>
            <p:ph type="body" sz="quarter" idx="14" hasCustomPrompt="1"/>
          </p:nvPr>
        </p:nvSpPr>
        <p:spPr>
          <a:xfrm>
            <a:off x="1054102" y="5437190"/>
            <a:ext cx="5434987" cy="511175"/>
          </a:xfrm>
        </p:spPr>
        <p:txBody>
          <a:bodyPr>
            <a:normAutofit/>
          </a:bodyPr>
          <a:lstStyle>
            <a:lvl1pPr marL="0" indent="0">
              <a:buNone/>
              <a:defRPr sz="1800">
                <a:solidFill>
                  <a:schemeClr val="tx1">
                    <a:lumMod val="75000"/>
                    <a:lumOff val="25000"/>
                  </a:schemeClr>
                </a:solidFill>
              </a:defRPr>
            </a:lvl1pPr>
          </a:lstStyle>
          <a:p>
            <a:pPr lvl="0"/>
            <a:r>
              <a:rPr lang="en-US" dirty="0"/>
              <a:t>Date: Month 20XX</a:t>
            </a:r>
          </a:p>
        </p:txBody>
      </p:sp>
      <p:sp>
        <p:nvSpPr>
          <p:cNvPr id="19" name="Picture Placeholder 18">
            <a:extLst>
              <a:ext uri="{FF2B5EF4-FFF2-40B4-BE49-F238E27FC236}">
                <a16:creationId xmlns:a16="http://schemas.microsoft.com/office/drawing/2014/main" id="{8CE0AE29-C65D-43EA-AA95-52BD78A703ED}"/>
              </a:ext>
            </a:extLst>
          </p:cNvPr>
          <p:cNvSpPr>
            <a:spLocks noGrp="1"/>
          </p:cNvSpPr>
          <p:nvPr>
            <p:ph type="pic" sz="quarter" idx="15"/>
          </p:nvPr>
        </p:nvSpPr>
        <p:spPr>
          <a:xfrm flipH="1">
            <a:off x="455614" y="449263"/>
            <a:ext cx="11280775" cy="2259012"/>
          </a:xfrm>
          <a:prstGeom prst="round1Rect">
            <a:avLst>
              <a:gd name="adj" fmla="val 11084"/>
            </a:avLst>
          </a:prstGeom>
        </p:spPr>
        <p:txBody>
          <a:bodyPr anchor="ctr">
            <a:normAutofit/>
          </a:bodyPr>
          <a:lstStyle>
            <a:lvl1pPr marL="0" indent="0" algn="ctr">
              <a:buNone/>
              <a:defRPr sz="1600" i="1">
                <a:solidFill>
                  <a:schemeClr val="tx1">
                    <a:lumMod val="50000"/>
                    <a:lumOff val="50000"/>
                  </a:schemeClr>
                </a:solidFill>
              </a:defRPr>
            </a:lvl1pPr>
          </a:lstStyle>
          <a:p>
            <a:r>
              <a:rPr lang="en-US"/>
              <a:t>Click icon to add picture</a:t>
            </a:r>
            <a:endParaRPr lang="en-GB"/>
          </a:p>
        </p:txBody>
      </p:sp>
    </p:spTree>
    <p:extLst>
      <p:ext uri="{BB962C8B-B14F-4D97-AF65-F5344CB8AC3E}">
        <p14:creationId xmlns:p14="http://schemas.microsoft.com/office/powerpoint/2010/main" val="597230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95B1E3D-E047-46AB-9266-30F3ADC5E13A}"/>
              </a:ext>
            </a:extLst>
          </p:cNvPr>
          <p:cNvSpPr>
            <a:spLocks noGrp="1"/>
          </p:cNvSpPr>
          <p:nvPr>
            <p:ph type="title" hasCustomPrompt="1"/>
          </p:nvPr>
        </p:nvSpPr>
        <p:spPr>
          <a:xfrm>
            <a:off x="838201" y="365127"/>
            <a:ext cx="10515600" cy="1325563"/>
          </a:xfrm>
        </p:spPr>
        <p:txBody>
          <a:bodyPr>
            <a:normAutofit/>
          </a:bodyPr>
          <a:lstStyle>
            <a:lvl1pPr>
              <a:defRPr sz="2800"/>
            </a:lvl1pPr>
          </a:lstStyle>
          <a:p>
            <a:r>
              <a:rPr lang="en-US" dirty="0"/>
              <a:t>Click to Edit Master Title Style</a:t>
            </a:r>
            <a:endParaRPr lang="en-GB" dirty="0"/>
          </a:p>
        </p:txBody>
      </p:sp>
      <p:cxnSp>
        <p:nvCxnSpPr>
          <p:cNvPr id="11" name="Straight Connector 10">
            <a:extLst>
              <a:ext uri="{FF2B5EF4-FFF2-40B4-BE49-F238E27FC236}">
                <a16:creationId xmlns:a16="http://schemas.microsoft.com/office/drawing/2014/main" id="{F99A5622-4FBB-4788-A51C-A9EE656081DF}"/>
              </a:ext>
            </a:extLst>
          </p:cNvPr>
          <p:cNvCxnSpPr>
            <a:cxnSpLocks/>
          </p:cNvCxnSpPr>
          <p:nvPr userDrawn="1"/>
        </p:nvCxnSpPr>
        <p:spPr>
          <a:xfrm>
            <a:off x="729695" y="628400"/>
            <a:ext cx="0" cy="714168"/>
          </a:xfrm>
          <a:prstGeom prst="line">
            <a:avLst/>
          </a:prstGeom>
          <a:ln w="28575" cap="rnd">
            <a:solidFill>
              <a:srgbClr val="007DBA"/>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A03DB6CC-B056-4459-ADB3-1EBA18AE2059}"/>
              </a:ext>
            </a:extLst>
          </p:cNvPr>
          <p:cNvSpPr>
            <a:spLocks noGrp="1"/>
          </p:cNvSpPr>
          <p:nvPr>
            <p:ph type="sldNum" sz="quarter" idx="12"/>
          </p:nvPr>
        </p:nvSpPr>
        <p:spPr>
          <a:xfrm>
            <a:off x="6781801" y="6360375"/>
            <a:ext cx="4572000" cy="365125"/>
          </a:xfrm>
        </p:spPr>
        <p:txBody>
          <a:bodyPr/>
          <a:lstStyle>
            <a:lvl1pPr>
              <a:defRPr sz="1000">
                <a:latin typeface="+mj-lt"/>
              </a:defRPr>
            </a:lvl1pPr>
          </a:lstStyle>
          <a:p>
            <a:r>
              <a:rPr lang="en-GB" dirty="0"/>
              <a:t>www.integrityglobal.com     </a:t>
            </a:r>
            <a:r>
              <a:rPr lang="en-GB" dirty="0">
                <a:solidFill>
                  <a:srgbClr val="007DBA"/>
                </a:solidFill>
              </a:rPr>
              <a:t> |     </a:t>
            </a:r>
            <a:fld id="{21003410-E1F5-4750-8E52-471DE4360EFB}" type="slidenum">
              <a:rPr lang="en-GB" smtClean="0">
                <a:solidFill>
                  <a:srgbClr val="007DBA"/>
                </a:solidFill>
              </a:rPr>
              <a:pPr/>
              <a:t>‹#›</a:t>
            </a:fld>
            <a:endParaRPr lang="en-GB" dirty="0">
              <a:solidFill>
                <a:srgbClr val="007DBA"/>
              </a:solidFill>
            </a:endParaRPr>
          </a:p>
        </p:txBody>
      </p:sp>
      <p:cxnSp>
        <p:nvCxnSpPr>
          <p:cNvPr id="7" name="Straight Connector 6">
            <a:extLst>
              <a:ext uri="{FF2B5EF4-FFF2-40B4-BE49-F238E27FC236}">
                <a16:creationId xmlns:a16="http://schemas.microsoft.com/office/drawing/2014/main" id="{51E1EEFF-481A-4C19-A45F-22FEEEAD84B9}"/>
              </a:ext>
            </a:extLst>
          </p:cNvPr>
          <p:cNvCxnSpPr/>
          <p:nvPr userDrawn="1"/>
        </p:nvCxnSpPr>
        <p:spPr>
          <a:xfrm>
            <a:off x="838201" y="6225453"/>
            <a:ext cx="1051560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3068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42C1B279-00A7-483E-A042-600C2EEA0F69}"/>
              </a:ext>
            </a:extLst>
          </p:cNvPr>
          <p:cNvSpPr>
            <a:spLocks noGrp="1"/>
          </p:cNvSpPr>
          <p:nvPr>
            <p:ph type="sldNum" sz="quarter" idx="12"/>
          </p:nvPr>
        </p:nvSpPr>
        <p:spPr>
          <a:xfrm>
            <a:off x="6781801" y="6360375"/>
            <a:ext cx="4572000" cy="365125"/>
          </a:xfrm>
        </p:spPr>
        <p:txBody>
          <a:bodyPr/>
          <a:lstStyle>
            <a:lvl1pPr>
              <a:defRPr sz="1000">
                <a:latin typeface="+mj-lt"/>
              </a:defRPr>
            </a:lvl1pPr>
          </a:lstStyle>
          <a:p>
            <a:r>
              <a:rPr lang="en-GB" dirty="0"/>
              <a:t>www.integrityglobal.com     </a:t>
            </a:r>
            <a:r>
              <a:rPr lang="en-GB" dirty="0">
                <a:solidFill>
                  <a:srgbClr val="007DBA"/>
                </a:solidFill>
              </a:rPr>
              <a:t> |     </a:t>
            </a:r>
            <a:fld id="{21003410-E1F5-4750-8E52-471DE4360EFB}" type="slidenum">
              <a:rPr lang="en-GB" smtClean="0">
                <a:solidFill>
                  <a:srgbClr val="007DBA"/>
                </a:solidFill>
              </a:rPr>
              <a:pPr/>
              <a:t>‹#›</a:t>
            </a:fld>
            <a:endParaRPr lang="en-GB" dirty="0">
              <a:solidFill>
                <a:srgbClr val="007DBA"/>
              </a:solidFill>
            </a:endParaRPr>
          </a:p>
        </p:txBody>
      </p:sp>
      <p:cxnSp>
        <p:nvCxnSpPr>
          <p:cNvPr id="5" name="Straight Connector 4">
            <a:extLst>
              <a:ext uri="{FF2B5EF4-FFF2-40B4-BE49-F238E27FC236}">
                <a16:creationId xmlns:a16="http://schemas.microsoft.com/office/drawing/2014/main" id="{706929D6-C1F3-452C-BB0F-FDDAFECB60D1}"/>
              </a:ext>
            </a:extLst>
          </p:cNvPr>
          <p:cNvCxnSpPr/>
          <p:nvPr userDrawn="1"/>
        </p:nvCxnSpPr>
        <p:spPr>
          <a:xfrm>
            <a:off x="838201" y="6225453"/>
            <a:ext cx="1051560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5369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_Blue1">
    <p:bg>
      <p:bgPr>
        <a:solidFill>
          <a:srgbClr val="007DBA"/>
        </a:solidFill>
        <a:effectLst/>
      </p:bgPr>
    </p:bg>
    <p:spTree>
      <p:nvGrpSpPr>
        <p:cNvPr id="1" name=""/>
        <p:cNvGrpSpPr/>
        <p:nvPr/>
      </p:nvGrpSpPr>
      <p:grpSpPr>
        <a:xfrm>
          <a:off x="0" y="0"/>
          <a:ext cx="0" cy="0"/>
          <a:chOff x="0" y="0"/>
          <a:chExt cx="0" cy="0"/>
        </a:xfrm>
      </p:grpSpPr>
      <p:sp>
        <p:nvSpPr>
          <p:cNvPr id="11" name="Graphic 9">
            <a:extLst>
              <a:ext uri="{FF2B5EF4-FFF2-40B4-BE49-F238E27FC236}">
                <a16:creationId xmlns:a16="http://schemas.microsoft.com/office/drawing/2014/main" id="{7859FB7E-2802-410C-ADF8-C282A5EAA7F3}"/>
              </a:ext>
            </a:extLst>
          </p:cNvPr>
          <p:cNvSpPr/>
          <p:nvPr/>
        </p:nvSpPr>
        <p:spPr>
          <a:xfrm flipH="1">
            <a:off x="7886700" y="0"/>
            <a:ext cx="4306539" cy="6861205"/>
          </a:xfrm>
          <a:custGeom>
            <a:avLst/>
            <a:gdLst>
              <a:gd name="connsiteX0" fmla="*/ 2912952 w 4306539"/>
              <a:gd name="connsiteY0" fmla="*/ 4839180 h 6861205"/>
              <a:gd name="connsiteX1" fmla="*/ 4306540 w 4306539"/>
              <a:gd name="connsiteY1" fmla="*/ 6861206 h 6861205"/>
              <a:gd name="connsiteX2" fmla="*/ 0 w 4306539"/>
              <a:gd name="connsiteY2" fmla="*/ 6861206 h 6861205"/>
              <a:gd name="connsiteX3" fmla="*/ 0 w 4306539"/>
              <a:gd name="connsiteY3" fmla="*/ 0 h 6861205"/>
              <a:gd name="connsiteX4" fmla="*/ 1427399 w 4306539"/>
              <a:gd name="connsiteY4" fmla="*/ 0 h 6861205"/>
              <a:gd name="connsiteX5" fmla="*/ 2912952 w 4306539"/>
              <a:gd name="connsiteY5" fmla="*/ 4839180 h 686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6539" h="6861205">
                <a:moveTo>
                  <a:pt x="2912952" y="4839180"/>
                </a:moveTo>
                <a:cubicBezTo>
                  <a:pt x="3474896" y="5788487"/>
                  <a:pt x="3883110" y="6360236"/>
                  <a:pt x="4306540" y="6861206"/>
                </a:cubicBezTo>
                <a:lnTo>
                  <a:pt x="0" y="6861206"/>
                </a:lnTo>
                <a:lnTo>
                  <a:pt x="0" y="0"/>
                </a:lnTo>
                <a:lnTo>
                  <a:pt x="1427399" y="0"/>
                </a:lnTo>
                <a:cubicBezTo>
                  <a:pt x="1428413" y="1298578"/>
                  <a:pt x="2052005" y="3384958"/>
                  <a:pt x="2912952" y="4839180"/>
                </a:cubicBezTo>
              </a:path>
            </a:pathLst>
          </a:custGeom>
          <a:solidFill>
            <a:srgbClr val="FFFFFF">
              <a:alpha val="10000"/>
            </a:srgbClr>
          </a:solidFill>
          <a:ln w="1127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896B1CCF-8DCD-4163-9C23-8A4229F736B5}"/>
              </a:ext>
            </a:extLst>
          </p:cNvPr>
          <p:cNvSpPr>
            <a:spLocks noGrp="1"/>
          </p:cNvSpPr>
          <p:nvPr>
            <p:ph type="title" hasCustomPrompt="1"/>
          </p:nvPr>
        </p:nvSpPr>
        <p:spPr/>
        <p:txBody>
          <a:bodyPr>
            <a:normAutofit/>
          </a:bodyPr>
          <a:lstStyle>
            <a:lvl1pPr>
              <a:defRPr sz="2800">
                <a:solidFill>
                  <a:schemeClr val="bg1"/>
                </a:solidFill>
              </a:defRPr>
            </a:lvl1pPr>
          </a:lstStyle>
          <a:p>
            <a:r>
              <a:rPr lang="en-US" dirty="0"/>
              <a:t>Click to Edit Master Title Style</a:t>
            </a:r>
            <a:endParaRPr lang="en-GB" dirty="0"/>
          </a:p>
        </p:txBody>
      </p:sp>
      <p:sp>
        <p:nvSpPr>
          <p:cNvPr id="6" name="Content Placeholder 2">
            <a:extLst>
              <a:ext uri="{FF2B5EF4-FFF2-40B4-BE49-F238E27FC236}">
                <a16:creationId xmlns:a16="http://schemas.microsoft.com/office/drawing/2014/main" id="{98A6385B-11E9-43A6-81A5-2FED38E0200B}"/>
              </a:ext>
            </a:extLst>
          </p:cNvPr>
          <p:cNvSpPr>
            <a:spLocks noGrp="1"/>
          </p:cNvSpPr>
          <p:nvPr>
            <p:ph idx="1"/>
          </p:nvPr>
        </p:nvSpPr>
        <p:spPr>
          <a:xfrm>
            <a:off x="838201" y="1825625"/>
            <a:ext cx="10515600" cy="4171950"/>
          </a:xfrm>
        </p:spPr>
        <p:txBody>
          <a:bodyPr/>
          <a:lstStyle>
            <a:lvl1pPr>
              <a:buClr>
                <a:schemeClr val="bg1"/>
              </a:buClr>
              <a:defRPr sz="2000">
                <a:solidFill>
                  <a:schemeClr val="bg1"/>
                </a:solidFill>
              </a:defRPr>
            </a:lvl1pPr>
            <a:lvl2pPr>
              <a:defRPr sz="18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5">
            <a:extLst>
              <a:ext uri="{FF2B5EF4-FFF2-40B4-BE49-F238E27FC236}">
                <a16:creationId xmlns:a16="http://schemas.microsoft.com/office/drawing/2014/main" id="{4D10547D-4F39-421C-BDE8-7C3561684D1D}"/>
              </a:ext>
            </a:extLst>
          </p:cNvPr>
          <p:cNvSpPr>
            <a:spLocks noGrp="1"/>
          </p:cNvSpPr>
          <p:nvPr>
            <p:ph type="sldNum" sz="quarter" idx="12"/>
          </p:nvPr>
        </p:nvSpPr>
        <p:spPr>
          <a:xfrm>
            <a:off x="6781801" y="6360375"/>
            <a:ext cx="4572000" cy="365125"/>
          </a:xfrm>
        </p:spPr>
        <p:txBody>
          <a:bodyPr/>
          <a:lstStyle>
            <a:lvl1pPr>
              <a:defRPr sz="1000">
                <a:solidFill>
                  <a:schemeClr val="bg1"/>
                </a:solidFill>
                <a:latin typeface="+mj-lt"/>
              </a:defRPr>
            </a:lvl1pPr>
          </a:lstStyle>
          <a:p>
            <a:r>
              <a:rPr lang="en-GB" dirty="0"/>
              <a:t>www.integrityglobal.com      |     </a:t>
            </a:r>
            <a:fld id="{21003410-E1F5-4750-8E52-471DE4360EFB}" type="slidenum">
              <a:rPr lang="en-GB" smtClean="0"/>
              <a:pPr/>
              <a:t>‹#›</a:t>
            </a:fld>
            <a:endParaRPr lang="en-GB" dirty="0"/>
          </a:p>
        </p:txBody>
      </p:sp>
      <p:cxnSp>
        <p:nvCxnSpPr>
          <p:cNvPr id="8" name="Straight Connector 7">
            <a:extLst>
              <a:ext uri="{FF2B5EF4-FFF2-40B4-BE49-F238E27FC236}">
                <a16:creationId xmlns:a16="http://schemas.microsoft.com/office/drawing/2014/main" id="{686A0068-B2DC-48AE-BEAC-7011911364B4}"/>
              </a:ext>
            </a:extLst>
          </p:cNvPr>
          <p:cNvCxnSpPr/>
          <p:nvPr userDrawn="1"/>
        </p:nvCxnSpPr>
        <p:spPr>
          <a:xfrm>
            <a:off x="838201" y="6225453"/>
            <a:ext cx="105156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6C08A01-3E66-4738-8816-E8C24D274949}"/>
              </a:ext>
            </a:extLst>
          </p:cNvPr>
          <p:cNvCxnSpPr>
            <a:cxnSpLocks/>
          </p:cNvCxnSpPr>
          <p:nvPr userDrawn="1"/>
        </p:nvCxnSpPr>
        <p:spPr>
          <a:xfrm>
            <a:off x="729695" y="628400"/>
            <a:ext cx="0" cy="714168"/>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4137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_Blue1">
    <p:bg>
      <p:bgPr>
        <a:solidFill>
          <a:srgbClr val="007DBA"/>
        </a:solidFill>
        <a:effectLst/>
      </p:bgPr>
    </p:bg>
    <p:spTree>
      <p:nvGrpSpPr>
        <p:cNvPr id="1" name=""/>
        <p:cNvGrpSpPr/>
        <p:nvPr/>
      </p:nvGrpSpPr>
      <p:grpSpPr>
        <a:xfrm>
          <a:off x="0" y="0"/>
          <a:ext cx="0" cy="0"/>
          <a:chOff x="0" y="0"/>
          <a:chExt cx="0" cy="0"/>
        </a:xfrm>
      </p:grpSpPr>
      <p:sp>
        <p:nvSpPr>
          <p:cNvPr id="11" name="Graphic 9">
            <a:extLst>
              <a:ext uri="{FF2B5EF4-FFF2-40B4-BE49-F238E27FC236}">
                <a16:creationId xmlns:a16="http://schemas.microsoft.com/office/drawing/2014/main" id="{7859FB7E-2802-410C-ADF8-C282A5EAA7F3}"/>
              </a:ext>
            </a:extLst>
          </p:cNvPr>
          <p:cNvSpPr/>
          <p:nvPr/>
        </p:nvSpPr>
        <p:spPr>
          <a:xfrm flipH="1">
            <a:off x="7886700" y="0"/>
            <a:ext cx="4306539" cy="6861205"/>
          </a:xfrm>
          <a:custGeom>
            <a:avLst/>
            <a:gdLst>
              <a:gd name="connsiteX0" fmla="*/ 2912952 w 4306539"/>
              <a:gd name="connsiteY0" fmla="*/ 4839180 h 6861205"/>
              <a:gd name="connsiteX1" fmla="*/ 4306540 w 4306539"/>
              <a:gd name="connsiteY1" fmla="*/ 6861206 h 6861205"/>
              <a:gd name="connsiteX2" fmla="*/ 0 w 4306539"/>
              <a:gd name="connsiteY2" fmla="*/ 6861206 h 6861205"/>
              <a:gd name="connsiteX3" fmla="*/ 0 w 4306539"/>
              <a:gd name="connsiteY3" fmla="*/ 0 h 6861205"/>
              <a:gd name="connsiteX4" fmla="*/ 1427399 w 4306539"/>
              <a:gd name="connsiteY4" fmla="*/ 0 h 6861205"/>
              <a:gd name="connsiteX5" fmla="*/ 2912952 w 4306539"/>
              <a:gd name="connsiteY5" fmla="*/ 4839180 h 686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6539" h="6861205">
                <a:moveTo>
                  <a:pt x="2912952" y="4839180"/>
                </a:moveTo>
                <a:cubicBezTo>
                  <a:pt x="3474896" y="5788487"/>
                  <a:pt x="3883110" y="6360236"/>
                  <a:pt x="4306540" y="6861206"/>
                </a:cubicBezTo>
                <a:lnTo>
                  <a:pt x="0" y="6861206"/>
                </a:lnTo>
                <a:lnTo>
                  <a:pt x="0" y="0"/>
                </a:lnTo>
                <a:lnTo>
                  <a:pt x="1427399" y="0"/>
                </a:lnTo>
                <a:cubicBezTo>
                  <a:pt x="1428413" y="1298578"/>
                  <a:pt x="2052005" y="3384958"/>
                  <a:pt x="2912952" y="4839180"/>
                </a:cubicBezTo>
              </a:path>
            </a:pathLst>
          </a:custGeom>
          <a:solidFill>
            <a:srgbClr val="FFFFFF">
              <a:alpha val="10000"/>
            </a:srgbClr>
          </a:solidFill>
          <a:ln w="11270" cap="flat">
            <a:noFill/>
            <a:prstDash val="solid"/>
            <a:miter/>
          </a:ln>
        </p:spPr>
        <p:txBody>
          <a:bodyPr rtlCol="0" anchor="ctr"/>
          <a:lstStyle/>
          <a:p>
            <a:endParaRPr lang="en-GB"/>
          </a:p>
        </p:txBody>
      </p:sp>
      <p:sp>
        <p:nvSpPr>
          <p:cNvPr id="7" name="Slide Number Placeholder 5">
            <a:extLst>
              <a:ext uri="{FF2B5EF4-FFF2-40B4-BE49-F238E27FC236}">
                <a16:creationId xmlns:a16="http://schemas.microsoft.com/office/drawing/2014/main" id="{4D10547D-4F39-421C-BDE8-7C3561684D1D}"/>
              </a:ext>
            </a:extLst>
          </p:cNvPr>
          <p:cNvSpPr>
            <a:spLocks noGrp="1"/>
          </p:cNvSpPr>
          <p:nvPr>
            <p:ph type="sldNum" sz="quarter" idx="12"/>
          </p:nvPr>
        </p:nvSpPr>
        <p:spPr>
          <a:xfrm>
            <a:off x="6781801" y="6360375"/>
            <a:ext cx="4572000" cy="365125"/>
          </a:xfrm>
        </p:spPr>
        <p:txBody>
          <a:bodyPr/>
          <a:lstStyle>
            <a:lvl1pPr>
              <a:defRPr sz="1000">
                <a:solidFill>
                  <a:schemeClr val="bg1"/>
                </a:solidFill>
                <a:latin typeface="+mj-lt"/>
              </a:defRPr>
            </a:lvl1pPr>
          </a:lstStyle>
          <a:p>
            <a:r>
              <a:rPr lang="en-GB" dirty="0"/>
              <a:t>www.integrityglobal.com      |     </a:t>
            </a:r>
            <a:fld id="{21003410-E1F5-4750-8E52-471DE4360EFB}" type="slidenum">
              <a:rPr lang="en-GB" smtClean="0"/>
              <a:pPr/>
              <a:t>‹#›</a:t>
            </a:fld>
            <a:endParaRPr lang="en-GB" dirty="0"/>
          </a:p>
        </p:txBody>
      </p:sp>
      <p:cxnSp>
        <p:nvCxnSpPr>
          <p:cNvPr id="10" name="Straight Connector 9">
            <a:extLst>
              <a:ext uri="{FF2B5EF4-FFF2-40B4-BE49-F238E27FC236}">
                <a16:creationId xmlns:a16="http://schemas.microsoft.com/office/drawing/2014/main" id="{430B3CB6-2372-CE40-A574-F6D489BF3C0E}"/>
              </a:ext>
            </a:extLst>
          </p:cNvPr>
          <p:cNvCxnSpPr/>
          <p:nvPr userDrawn="1"/>
        </p:nvCxnSpPr>
        <p:spPr>
          <a:xfrm>
            <a:off x="838201" y="6225453"/>
            <a:ext cx="105156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13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Blue2">
    <p:bg>
      <p:bgPr>
        <a:solidFill>
          <a:srgbClr val="003057"/>
        </a:solidFill>
        <a:effectLst/>
      </p:bgPr>
    </p:bg>
    <p:spTree>
      <p:nvGrpSpPr>
        <p:cNvPr id="1" name=""/>
        <p:cNvGrpSpPr/>
        <p:nvPr/>
      </p:nvGrpSpPr>
      <p:grpSpPr>
        <a:xfrm>
          <a:off x="0" y="0"/>
          <a:ext cx="0" cy="0"/>
          <a:chOff x="0" y="0"/>
          <a:chExt cx="0" cy="0"/>
        </a:xfrm>
      </p:grpSpPr>
      <p:sp>
        <p:nvSpPr>
          <p:cNvPr id="11" name="Graphic 9">
            <a:extLst>
              <a:ext uri="{FF2B5EF4-FFF2-40B4-BE49-F238E27FC236}">
                <a16:creationId xmlns:a16="http://schemas.microsoft.com/office/drawing/2014/main" id="{7859FB7E-2802-410C-ADF8-C282A5EAA7F3}"/>
              </a:ext>
            </a:extLst>
          </p:cNvPr>
          <p:cNvSpPr/>
          <p:nvPr/>
        </p:nvSpPr>
        <p:spPr>
          <a:xfrm flipH="1">
            <a:off x="7886700" y="0"/>
            <a:ext cx="4306539" cy="6861205"/>
          </a:xfrm>
          <a:custGeom>
            <a:avLst/>
            <a:gdLst>
              <a:gd name="connsiteX0" fmla="*/ 2912952 w 4306539"/>
              <a:gd name="connsiteY0" fmla="*/ 4839180 h 6861205"/>
              <a:gd name="connsiteX1" fmla="*/ 4306540 w 4306539"/>
              <a:gd name="connsiteY1" fmla="*/ 6861206 h 6861205"/>
              <a:gd name="connsiteX2" fmla="*/ 0 w 4306539"/>
              <a:gd name="connsiteY2" fmla="*/ 6861206 h 6861205"/>
              <a:gd name="connsiteX3" fmla="*/ 0 w 4306539"/>
              <a:gd name="connsiteY3" fmla="*/ 0 h 6861205"/>
              <a:gd name="connsiteX4" fmla="*/ 1427399 w 4306539"/>
              <a:gd name="connsiteY4" fmla="*/ 0 h 6861205"/>
              <a:gd name="connsiteX5" fmla="*/ 2912952 w 4306539"/>
              <a:gd name="connsiteY5" fmla="*/ 4839180 h 686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6539" h="6861205">
                <a:moveTo>
                  <a:pt x="2912952" y="4839180"/>
                </a:moveTo>
                <a:cubicBezTo>
                  <a:pt x="3474896" y="5788487"/>
                  <a:pt x="3883110" y="6360236"/>
                  <a:pt x="4306540" y="6861206"/>
                </a:cubicBezTo>
                <a:lnTo>
                  <a:pt x="0" y="6861206"/>
                </a:lnTo>
                <a:lnTo>
                  <a:pt x="0" y="0"/>
                </a:lnTo>
                <a:lnTo>
                  <a:pt x="1427399" y="0"/>
                </a:lnTo>
                <a:cubicBezTo>
                  <a:pt x="1428413" y="1298578"/>
                  <a:pt x="2052005" y="3384958"/>
                  <a:pt x="2912952" y="4839180"/>
                </a:cubicBezTo>
              </a:path>
            </a:pathLst>
          </a:custGeom>
          <a:solidFill>
            <a:srgbClr val="FFFFFF">
              <a:alpha val="10000"/>
            </a:srgbClr>
          </a:solidFill>
          <a:ln w="1127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896B1CCF-8DCD-4163-9C23-8A4229F736B5}"/>
              </a:ext>
            </a:extLst>
          </p:cNvPr>
          <p:cNvSpPr>
            <a:spLocks noGrp="1"/>
          </p:cNvSpPr>
          <p:nvPr>
            <p:ph type="title" hasCustomPrompt="1"/>
          </p:nvPr>
        </p:nvSpPr>
        <p:spPr/>
        <p:txBody>
          <a:bodyPr>
            <a:normAutofit/>
          </a:bodyPr>
          <a:lstStyle>
            <a:lvl1pPr>
              <a:defRPr sz="2800">
                <a:solidFill>
                  <a:schemeClr val="bg1"/>
                </a:solidFill>
              </a:defRPr>
            </a:lvl1pPr>
          </a:lstStyle>
          <a:p>
            <a:r>
              <a:rPr lang="en-US" dirty="0"/>
              <a:t>Click to Edit Master Title Style</a:t>
            </a:r>
            <a:endParaRPr lang="en-GB" dirty="0"/>
          </a:p>
        </p:txBody>
      </p:sp>
      <p:sp>
        <p:nvSpPr>
          <p:cNvPr id="6" name="Content Placeholder 2">
            <a:extLst>
              <a:ext uri="{FF2B5EF4-FFF2-40B4-BE49-F238E27FC236}">
                <a16:creationId xmlns:a16="http://schemas.microsoft.com/office/drawing/2014/main" id="{98A6385B-11E9-43A6-81A5-2FED38E0200B}"/>
              </a:ext>
            </a:extLst>
          </p:cNvPr>
          <p:cNvSpPr>
            <a:spLocks noGrp="1"/>
          </p:cNvSpPr>
          <p:nvPr>
            <p:ph idx="1"/>
          </p:nvPr>
        </p:nvSpPr>
        <p:spPr>
          <a:xfrm>
            <a:off x="838201" y="1825625"/>
            <a:ext cx="10515600" cy="4171950"/>
          </a:xfrm>
        </p:spPr>
        <p:txBody>
          <a:bodyPr/>
          <a:lstStyle>
            <a:lvl1pPr>
              <a:buClr>
                <a:srgbClr val="007DBA"/>
              </a:buClr>
              <a:defRPr sz="2000">
                <a:solidFill>
                  <a:schemeClr val="bg1"/>
                </a:solidFill>
              </a:defRPr>
            </a:lvl1pPr>
            <a:lvl2pPr>
              <a:defRPr sz="18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5">
            <a:extLst>
              <a:ext uri="{FF2B5EF4-FFF2-40B4-BE49-F238E27FC236}">
                <a16:creationId xmlns:a16="http://schemas.microsoft.com/office/drawing/2014/main" id="{4D10547D-4F39-421C-BDE8-7C3561684D1D}"/>
              </a:ext>
            </a:extLst>
          </p:cNvPr>
          <p:cNvSpPr>
            <a:spLocks noGrp="1"/>
          </p:cNvSpPr>
          <p:nvPr>
            <p:ph type="sldNum" sz="quarter" idx="12"/>
          </p:nvPr>
        </p:nvSpPr>
        <p:spPr>
          <a:xfrm>
            <a:off x="6781801" y="6360375"/>
            <a:ext cx="4572000" cy="365125"/>
          </a:xfrm>
        </p:spPr>
        <p:txBody>
          <a:bodyPr/>
          <a:lstStyle>
            <a:lvl1pPr>
              <a:defRPr sz="1000">
                <a:solidFill>
                  <a:schemeClr val="bg1"/>
                </a:solidFill>
                <a:latin typeface="+mj-lt"/>
              </a:defRPr>
            </a:lvl1pPr>
          </a:lstStyle>
          <a:p>
            <a:r>
              <a:rPr lang="en-GB" dirty="0"/>
              <a:t>www.integrityglobal.com      </a:t>
            </a:r>
            <a:r>
              <a:rPr lang="en-GB" dirty="0">
                <a:solidFill>
                  <a:srgbClr val="007DBA"/>
                </a:solidFill>
              </a:rPr>
              <a:t>|     </a:t>
            </a:r>
            <a:fld id="{21003410-E1F5-4750-8E52-471DE4360EFB}" type="slidenum">
              <a:rPr lang="en-GB" smtClean="0">
                <a:solidFill>
                  <a:srgbClr val="007DBA"/>
                </a:solidFill>
              </a:rPr>
              <a:pPr/>
              <a:t>‹#›</a:t>
            </a:fld>
            <a:endParaRPr lang="en-GB" dirty="0">
              <a:solidFill>
                <a:srgbClr val="007DBA"/>
              </a:solidFill>
            </a:endParaRPr>
          </a:p>
        </p:txBody>
      </p:sp>
      <p:cxnSp>
        <p:nvCxnSpPr>
          <p:cNvPr id="8" name="Straight Connector 7">
            <a:extLst>
              <a:ext uri="{FF2B5EF4-FFF2-40B4-BE49-F238E27FC236}">
                <a16:creationId xmlns:a16="http://schemas.microsoft.com/office/drawing/2014/main" id="{686A0068-B2DC-48AE-BEAC-7011911364B4}"/>
              </a:ext>
            </a:extLst>
          </p:cNvPr>
          <p:cNvCxnSpPr/>
          <p:nvPr userDrawn="1"/>
        </p:nvCxnSpPr>
        <p:spPr>
          <a:xfrm>
            <a:off x="838201" y="6225453"/>
            <a:ext cx="105156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6C08A01-3E66-4738-8816-E8C24D274949}"/>
              </a:ext>
            </a:extLst>
          </p:cNvPr>
          <p:cNvCxnSpPr>
            <a:cxnSpLocks/>
          </p:cNvCxnSpPr>
          <p:nvPr userDrawn="1"/>
        </p:nvCxnSpPr>
        <p:spPr>
          <a:xfrm>
            <a:off x="729695" y="628400"/>
            <a:ext cx="0" cy="714168"/>
          </a:xfrm>
          <a:prstGeom prst="line">
            <a:avLst/>
          </a:prstGeom>
          <a:ln w="28575" cap="rnd">
            <a:solidFill>
              <a:srgbClr val="007D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3308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_Blue2">
    <p:bg>
      <p:bgPr>
        <a:solidFill>
          <a:srgbClr val="003057"/>
        </a:solidFill>
        <a:effectLst/>
      </p:bgPr>
    </p:bg>
    <p:spTree>
      <p:nvGrpSpPr>
        <p:cNvPr id="1" name=""/>
        <p:cNvGrpSpPr/>
        <p:nvPr/>
      </p:nvGrpSpPr>
      <p:grpSpPr>
        <a:xfrm>
          <a:off x="0" y="0"/>
          <a:ext cx="0" cy="0"/>
          <a:chOff x="0" y="0"/>
          <a:chExt cx="0" cy="0"/>
        </a:xfrm>
      </p:grpSpPr>
      <p:sp>
        <p:nvSpPr>
          <p:cNvPr id="11" name="Graphic 9">
            <a:extLst>
              <a:ext uri="{FF2B5EF4-FFF2-40B4-BE49-F238E27FC236}">
                <a16:creationId xmlns:a16="http://schemas.microsoft.com/office/drawing/2014/main" id="{7859FB7E-2802-410C-ADF8-C282A5EAA7F3}"/>
              </a:ext>
            </a:extLst>
          </p:cNvPr>
          <p:cNvSpPr/>
          <p:nvPr/>
        </p:nvSpPr>
        <p:spPr>
          <a:xfrm flipH="1">
            <a:off x="7886700" y="0"/>
            <a:ext cx="4306539" cy="6861205"/>
          </a:xfrm>
          <a:custGeom>
            <a:avLst/>
            <a:gdLst>
              <a:gd name="connsiteX0" fmla="*/ 2912952 w 4306539"/>
              <a:gd name="connsiteY0" fmla="*/ 4839180 h 6861205"/>
              <a:gd name="connsiteX1" fmla="*/ 4306540 w 4306539"/>
              <a:gd name="connsiteY1" fmla="*/ 6861206 h 6861205"/>
              <a:gd name="connsiteX2" fmla="*/ 0 w 4306539"/>
              <a:gd name="connsiteY2" fmla="*/ 6861206 h 6861205"/>
              <a:gd name="connsiteX3" fmla="*/ 0 w 4306539"/>
              <a:gd name="connsiteY3" fmla="*/ 0 h 6861205"/>
              <a:gd name="connsiteX4" fmla="*/ 1427399 w 4306539"/>
              <a:gd name="connsiteY4" fmla="*/ 0 h 6861205"/>
              <a:gd name="connsiteX5" fmla="*/ 2912952 w 4306539"/>
              <a:gd name="connsiteY5" fmla="*/ 4839180 h 686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6539" h="6861205">
                <a:moveTo>
                  <a:pt x="2912952" y="4839180"/>
                </a:moveTo>
                <a:cubicBezTo>
                  <a:pt x="3474896" y="5788487"/>
                  <a:pt x="3883110" y="6360236"/>
                  <a:pt x="4306540" y="6861206"/>
                </a:cubicBezTo>
                <a:lnTo>
                  <a:pt x="0" y="6861206"/>
                </a:lnTo>
                <a:lnTo>
                  <a:pt x="0" y="0"/>
                </a:lnTo>
                <a:lnTo>
                  <a:pt x="1427399" y="0"/>
                </a:lnTo>
                <a:cubicBezTo>
                  <a:pt x="1428413" y="1298578"/>
                  <a:pt x="2052005" y="3384958"/>
                  <a:pt x="2912952" y="4839180"/>
                </a:cubicBezTo>
              </a:path>
            </a:pathLst>
          </a:custGeom>
          <a:solidFill>
            <a:srgbClr val="FFFFFF">
              <a:alpha val="10000"/>
            </a:srgbClr>
          </a:solidFill>
          <a:ln w="11270" cap="flat">
            <a:noFill/>
            <a:prstDash val="solid"/>
            <a:miter/>
          </a:ln>
        </p:spPr>
        <p:txBody>
          <a:bodyPr rtlCol="0" anchor="ctr"/>
          <a:lstStyle/>
          <a:p>
            <a:endParaRPr lang="en-GB"/>
          </a:p>
        </p:txBody>
      </p:sp>
      <p:sp>
        <p:nvSpPr>
          <p:cNvPr id="7" name="Slide Number Placeholder 5">
            <a:extLst>
              <a:ext uri="{FF2B5EF4-FFF2-40B4-BE49-F238E27FC236}">
                <a16:creationId xmlns:a16="http://schemas.microsoft.com/office/drawing/2014/main" id="{4D10547D-4F39-421C-BDE8-7C3561684D1D}"/>
              </a:ext>
            </a:extLst>
          </p:cNvPr>
          <p:cNvSpPr>
            <a:spLocks noGrp="1"/>
          </p:cNvSpPr>
          <p:nvPr>
            <p:ph type="sldNum" sz="quarter" idx="12"/>
          </p:nvPr>
        </p:nvSpPr>
        <p:spPr>
          <a:xfrm>
            <a:off x="6781801" y="6360375"/>
            <a:ext cx="4572000" cy="365125"/>
          </a:xfrm>
        </p:spPr>
        <p:txBody>
          <a:bodyPr/>
          <a:lstStyle>
            <a:lvl1pPr>
              <a:defRPr sz="1000">
                <a:solidFill>
                  <a:schemeClr val="bg1"/>
                </a:solidFill>
                <a:latin typeface="+mj-lt"/>
              </a:defRPr>
            </a:lvl1pPr>
          </a:lstStyle>
          <a:p>
            <a:r>
              <a:rPr lang="en-GB" dirty="0"/>
              <a:t>www.integrityglobal.com      </a:t>
            </a:r>
            <a:r>
              <a:rPr lang="en-GB" dirty="0">
                <a:solidFill>
                  <a:srgbClr val="007DBA"/>
                </a:solidFill>
              </a:rPr>
              <a:t>|     </a:t>
            </a:r>
            <a:fld id="{21003410-E1F5-4750-8E52-471DE4360EFB}" type="slidenum">
              <a:rPr lang="en-GB" smtClean="0">
                <a:solidFill>
                  <a:srgbClr val="007DBA"/>
                </a:solidFill>
              </a:rPr>
              <a:pPr/>
              <a:t>‹#›</a:t>
            </a:fld>
            <a:endParaRPr lang="en-GB" dirty="0">
              <a:solidFill>
                <a:srgbClr val="007DBA"/>
              </a:solidFill>
            </a:endParaRPr>
          </a:p>
        </p:txBody>
      </p:sp>
      <p:cxnSp>
        <p:nvCxnSpPr>
          <p:cNvPr id="8" name="Straight Connector 7">
            <a:extLst>
              <a:ext uri="{FF2B5EF4-FFF2-40B4-BE49-F238E27FC236}">
                <a16:creationId xmlns:a16="http://schemas.microsoft.com/office/drawing/2014/main" id="{686A0068-B2DC-48AE-BEAC-7011911364B4}"/>
              </a:ext>
            </a:extLst>
          </p:cNvPr>
          <p:cNvCxnSpPr/>
          <p:nvPr userDrawn="1"/>
        </p:nvCxnSpPr>
        <p:spPr>
          <a:xfrm>
            <a:off x="838201" y="6225453"/>
            <a:ext cx="105156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0264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02A5D527-8EBE-452D-8B76-14834D25C0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0405" y="1311928"/>
            <a:ext cx="3450184" cy="1874034"/>
          </a:xfrm>
          <a:prstGeom prst="rect">
            <a:avLst/>
          </a:prstGeom>
        </p:spPr>
      </p:pic>
    </p:spTree>
    <p:extLst>
      <p:ext uri="{BB962C8B-B14F-4D97-AF65-F5344CB8AC3E}">
        <p14:creationId xmlns:p14="http://schemas.microsoft.com/office/powerpoint/2010/main" val="4051828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D3850-9DFA-4F8F-8044-4CF6B9B8966C}"/>
              </a:ext>
            </a:extLst>
          </p:cNvPr>
          <p:cNvSpPr>
            <a:spLocks noGrp="1"/>
          </p:cNvSpPr>
          <p:nvPr>
            <p:ph type="title" hasCustomPrompt="1"/>
          </p:nvPr>
        </p:nvSpPr>
        <p:spPr/>
        <p:txBody>
          <a:bodyPr>
            <a:normAutofit/>
          </a:bodyPr>
          <a:lstStyle>
            <a:lvl1pPr>
              <a:defRPr sz="28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32A0B329-BC41-4EBE-8556-B30395232313}"/>
              </a:ext>
            </a:extLst>
          </p:cNvPr>
          <p:cNvSpPr>
            <a:spLocks noGrp="1"/>
          </p:cNvSpPr>
          <p:nvPr>
            <p:ph idx="1"/>
          </p:nvPr>
        </p:nvSpPr>
        <p:spPr>
          <a:xfrm>
            <a:off x="838201" y="1825625"/>
            <a:ext cx="10515600" cy="4171950"/>
          </a:xfrm>
        </p:spPr>
        <p:txBody>
          <a:bodyPr/>
          <a:lstStyle>
            <a:lvl1pPr>
              <a:buClr>
                <a:srgbClr val="007DBA"/>
              </a:buClr>
              <a:defRPr sz="2000">
                <a:solidFill>
                  <a:schemeClr val="tx1">
                    <a:lumMod val="85000"/>
                    <a:lumOff val="15000"/>
                  </a:schemeClr>
                </a:solidFill>
              </a:defRPr>
            </a:lvl1pPr>
            <a:lvl2pPr>
              <a:defRPr sz="1800">
                <a:solidFill>
                  <a:schemeClr val="tx1">
                    <a:lumMod val="85000"/>
                    <a:lumOff val="15000"/>
                  </a:schemeClr>
                </a:solidFill>
              </a:defRPr>
            </a:lvl2pPr>
            <a:lvl3pPr>
              <a:defRPr sz="1600">
                <a:solidFill>
                  <a:schemeClr val="tx1">
                    <a:lumMod val="85000"/>
                    <a:lumOff val="15000"/>
                  </a:schemeClr>
                </a:solidFill>
              </a:defRPr>
            </a:lvl3pPr>
            <a:lvl4pPr>
              <a:defRPr sz="1600">
                <a:solidFill>
                  <a:schemeClr val="tx1">
                    <a:lumMod val="85000"/>
                    <a:lumOff val="15000"/>
                  </a:schemeClr>
                </a:solidFill>
              </a:defRPr>
            </a:lvl4pPr>
            <a:lvl5pPr>
              <a:defRPr sz="1600">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40366357-66AB-4F2E-911A-BD7A3F004096}"/>
              </a:ext>
            </a:extLst>
          </p:cNvPr>
          <p:cNvSpPr>
            <a:spLocks noGrp="1"/>
          </p:cNvSpPr>
          <p:nvPr>
            <p:ph type="sldNum" sz="quarter" idx="12"/>
          </p:nvPr>
        </p:nvSpPr>
        <p:spPr>
          <a:xfrm>
            <a:off x="6781801" y="6360375"/>
            <a:ext cx="4572000" cy="365125"/>
          </a:xfrm>
        </p:spPr>
        <p:txBody>
          <a:bodyPr/>
          <a:lstStyle>
            <a:lvl1pPr>
              <a:defRPr sz="1000">
                <a:latin typeface="+mj-lt"/>
              </a:defRPr>
            </a:lvl1pPr>
          </a:lstStyle>
          <a:p>
            <a:r>
              <a:rPr lang="en-GB" dirty="0"/>
              <a:t>www.integrityglobal.com     </a:t>
            </a:r>
            <a:r>
              <a:rPr lang="en-GB" dirty="0">
                <a:solidFill>
                  <a:srgbClr val="007DBA"/>
                </a:solidFill>
              </a:rPr>
              <a:t> |     </a:t>
            </a:r>
            <a:fld id="{21003410-E1F5-4750-8E52-471DE4360EFB}" type="slidenum">
              <a:rPr lang="en-GB" smtClean="0">
                <a:solidFill>
                  <a:srgbClr val="007DBA"/>
                </a:solidFill>
              </a:rPr>
              <a:pPr/>
              <a:t>‹#›</a:t>
            </a:fld>
            <a:endParaRPr lang="en-GB" dirty="0">
              <a:solidFill>
                <a:srgbClr val="007DBA"/>
              </a:solidFill>
            </a:endParaRPr>
          </a:p>
        </p:txBody>
      </p:sp>
      <p:cxnSp>
        <p:nvCxnSpPr>
          <p:cNvPr id="7" name="Straight Connector 6">
            <a:extLst>
              <a:ext uri="{FF2B5EF4-FFF2-40B4-BE49-F238E27FC236}">
                <a16:creationId xmlns:a16="http://schemas.microsoft.com/office/drawing/2014/main" id="{80929FA7-6D4F-46DD-97C5-CFA3CC2379FC}"/>
              </a:ext>
            </a:extLst>
          </p:cNvPr>
          <p:cNvCxnSpPr>
            <a:cxnSpLocks/>
          </p:cNvCxnSpPr>
          <p:nvPr userDrawn="1"/>
        </p:nvCxnSpPr>
        <p:spPr>
          <a:xfrm>
            <a:off x="729695" y="628400"/>
            <a:ext cx="0" cy="714168"/>
          </a:xfrm>
          <a:prstGeom prst="line">
            <a:avLst/>
          </a:prstGeom>
          <a:ln w="28575" cap="rnd">
            <a:solidFill>
              <a:srgbClr val="007DBA"/>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B0E8ABE-4361-4263-8A4A-296512BC0B2E}"/>
              </a:ext>
            </a:extLst>
          </p:cNvPr>
          <p:cNvCxnSpPr/>
          <p:nvPr userDrawn="1"/>
        </p:nvCxnSpPr>
        <p:spPr>
          <a:xfrm>
            <a:off x="838201" y="6225453"/>
            <a:ext cx="1051560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9937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8234ECD-45DF-43EC-BB51-C7FC81F33008}"/>
              </a:ext>
            </a:extLst>
          </p:cNvPr>
          <p:cNvSpPr>
            <a:spLocks noGrp="1"/>
          </p:cNvSpPr>
          <p:nvPr>
            <p:ph type="title" hasCustomPrompt="1"/>
          </p:nvPr>
        </p:nvSpPr>
        <p:spPr>
          <a:xfrm>
            <a:off x="4153258" y="365127"/>
            <a:ext cx="7191774" cy="1325563"/>
          </a:xfrm>
        </p:spPr>
        <p:txBody>
          <a:bodyPr>
            <a:normAutofit/>
          </a:bodyPr>
          <a:lstStyle>
            <a:lvl1pPr>
              <a:defRPr sz="2800"/>
            </a:lvl1pPr>
          </a:lstStyle>
          <a:p>
            <a:r>
              <a:rPr lang="en-US" dirty="0"/>
              <a:t>Click to Edit Master Title Style</a:t>
            </a:r>
            <a:endParaRPr lang="en-GB" dirty="0"/>
          </a:p>
        </p:txBody>
      </p:sp>
      <p:sp>
        <p:nvSpPr>
          <p:cNvPr id="7" name="Content Placeholder 2">
            <a:extLst>
              <a:ext uri="{FF2B5EF4-FFF2-40B4-BE49-F238E27FC236}">
                <a16:creationId xmlns:a16="http://schemas.microsoft.com/office/drawing/2014/main" id="{182C0B45-8A99-4C8C-9B4C-18084757E4AC}"/>
              </a:ext>
            </a:extLst>
          </p:cNvPr>
          <p:cNvSpPr>
            <a:spLocks noGrp="1"/>
          </p:cNvSpPr>
          <p:nvPr>
            <p:ph idx="1"/>
          </p:nvPr>
        </p:nvSpPr>
        <p:spPr>
          <a:xfrm>
            <a:off x="4153258" y="1825625"/>
            <a:ext cx="7191774" cy="4171950"/>
          </a:xfrm>
        </p:spPr>
        <p:txBody>
          <a:bodyPr/>
          <a:lstStyle>
            <a:lvl1pPr>
              <a:buClr>
                <a:srgbClr val="007DBA"/>
              </a:buClr>
              <a:defRPr sz="2000" spc="-10" baseline="0">
                <a:solidFill>
                  <a:schemeClr val="tx1">
                    <a:lumMod val="85000"/>
                    <a:lumOff val="15000"/>
                  </a:schemeClr>
                </a:solidFill>
              </a:defRPr>
            </a:lvl1pPr>
            <a:lvl2pPr>
              <a:defRPr sz="1800" spc="-10" baseline="0">
                <a:solidFill>
                  <a:schemeClr val="tx1">
                    <a:lumMod val="85000"/>
                    <a:lumOff val="15000"/>
                  </a:schemeClr>
                </a:solidFill>
              </a:defRPr>
            </a:lvl2pPr>
            <a:lvl3pPr>
              <a:defRPr sz="1600" spc="-10" baseline="0">
                <a:solidFill>
                  <a:schemeClr val="tx1">
                    <a:lumMod val="85000"/>
                    <a:lumOff val="15000"/>
                  </a:schemeClr>
                </a:solidFill>
              </a:defRPr>
            </a:lvl3pPr>
            <a:lvl4pPr>
              <a:defRPr sz="1600" spc="-10" baseline="0">
                <a:solidFill>
                  <a:schemeClr val="tx1">
                    <a:lumMod val="85000"/>
                    <a:lumOff val="15000"/>
                  </a:schemeClr>
                </a:solidFill>
              </a:defRPr>
            </a:lvl4pPr>
            <a:lvl5pPr>
              <a:defRPr sz="1600" spc="-10" baseline="0">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8" name="Straight Connector 7">
            <a:extLst>
              <a:ext uri="{FF2B5EF4-FFF2-40B4-BE49-F238E27FC236}">
                <a16:creationId xmlns:a16="http://schemas.microsoft.com/office/drawing/2014/main" id="{6B186751-04D3-486B-91B5-828119948DB4}"/>
              </a:ext>
            </a:extLst>
          </p:cNvPr>
          <p:cNvCxnSpPr>
            <a:cxnSpLocks/>
          </p:cNvCxnSpPr>
          <p:nvPr userDrawn="1"/>
        </p:nvCxnSpPr>
        <p:spPr>
          <a:xfrm>
            <a:off x="4044753" y="628400"/>
            <a:ext cx="0" cy="714168"/>
          </a:xfrm>
          <a:prstGeom prst="line">
            <a:avLst/>
          </a:prstGeom>
          <a:ln w="28575" cap="rnd">
            <a:solidFill>
              <a:srgbClr val="007DBA"/>
            </a:solidFill>
          </a:ln>
        </p:spPr>
        <p:style>
          <a:lnRef idx="1">
            <a:schemeClr val="accent1"/>
          </a:lnRef>
          <a:fillRef idx="0">
            <a:schemeClr val="accent1"/>
          </a:fillRef>
          <a:effectRef idx="0">
            <a:schemeClr val="accent1"/>
          </a:effectRef>
          <a:fontRef idx="minor">
            <a:schemeClr val="tx1"/>
          </a:fontRef>
        </p:style>
      </p:cxnSp>
      <p:sp>
        <p:nvSpPr>
          <p:cNvPr id="12" name="Rectangle: Single Corner Rounded 11">
            <a:extLst>
              <a:ext uri="{FF2B5EF4-FFF2-40B4-BE49-F238E27FC236}">
                <a16:creationId xmlns:a16="http://schemas.microsoft.com/office/drawing/2014/main" id="{EE8649A4-185A-4C27-A0C4-7DA69C54BF3F}"/>
              </a:ext>
            </a:extLst>
          </p:cNvPr>
          <p:cNvSpPr/>
          <p:nvPr userDrawn="1"/>
        </p:nvSpPr>
        <p:spPr>
          <a:xfrm>
            <a:off x="0" y="450000"/>
            <a:ext cx="3600000" cy="6408000"/>
          </a:xfrm>
          <a:prstGeom prst="round1Rect">
            <a:avLst>
              <a:gd name="adj" fmla="val 686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Picture Placeholder 25">
            <a:extLst>
              <a:ext uri="{FF2B5EF4-FFF2-40B4-BE49-F238E27FC236}">
                <a16:creationId xmlns:a16="http://schemas.microsoft.com/office/drawing/2014/main" id="{3DF0A253-B6E3-41BD-8F0E-FD7EE381B471}"/>
              </a:ext>
            </a:extLst>
          </p:cNvPr>
          <p:cNvSpPr>
            <a:spLocks noGrp="1"/>
          </p:cNvSpPr>
          <p:nvPr>
            <p:ph type="pic" sz="quarter" idx="14"/>
          </p:nvPr>
        </p:nvSpPr>
        <p:spPr>
          <a:xfrm>
            <a:off x="0" y="450000"/>
            <a:ext cx="3600450" cy="6407150"/>
          </a:xfrm>
          <a:prstGeom prst="round1Rect">
            <a:avLst>
              <a:gd name="adj" fmla="val 6552"/>
            </a:avLst>
          </a:prstGeom>
        </p:spPr>
        <p:txBody>
          <a:bodyPr anchor="ctr">
            <a:normAutofit/>
          </a:bodyPr>
          <a:lstStyle>
            <a:lvl1pPr marL="0" indent="0" algn="ctr">
              <a:buNone/>
              <a:defRPr sz="1600" i="1">
                <a:solidFill>
                  <a:schemeClr val="tx1">
                    <a:lumMod val="50000"/>
                    <a:lumOff val="50000"/>
                  </a:schemeClr>
                </a:solidFill>
              </a:defRPr>
            </a:lvl1pPr>
          </a:lstStyle>
          <a:p>
            <a:r>
              <a:rPr lang="en-US"/>
              <a:t>Click icon to add picture</a:t>
            </a:r>
            <a:endParaRPr lang="en-GB"/>
          </a:p>
        </p:txBody>
      </p:sp>
      <p:sp>
        <p:nvSpPr>
          <p:cNvPr id="11" name="Slide Number Placeholder 5">
            <a:extLst>
              <a:ext uri="{FF2B5EF4-FFF2-40B4-BE49-F238E27FC236}">
                <a16:creationId xmlns:a16="http://schemas.microsoft.com/office/drawing/2014/main" id="{FE919F65-0250-4935-9D9E-3DBD6A1E7511}"/>
              </a:ext>
            </a:extLst>
          </p:cNvPr>
          <p:cNvSpPr>
            <a:spLocks noGrp="1"/>
          </p:cNvSpPr>
          <p:nvPr>
            <p:ph type="sldNum" sz="quarter" idx="12"/>
          </p:nvPr>
        </p:nvSpPr>
        <p:spPr>
          <a:xfrm>
            <a:off x="6781801" y="6360375"/>
            <a:ext cx="4572000" cy="365125"/>
          </a:xfrm>
        </p:spPr>
        <p:txBody>
          <a:bodyPr/>
          <a:lstStyle>
            <a:lvl1pPr>
              <a:defRPr sz="1000">
                <a:latin typeface="+mj-lt"/>
              </a:defRPr>
            </a:lvl1pPr>
          </a:lstStyle>
          <a:p>
            <a:r>
              <a:rPr lang="en-GB" dirty="0"/>
              <a:t>www.integrityglobal.com     </a:t>
            </a:r>
            <a:r>
              <a:rPr lang="en-GB" dirty="0">
                <a:solidFill>
                  <a:srgbClr val="007DBA"/>
                </a:solidFill>
              </a:rPr>
              <a:t> |     </a:t>
            </a:r>
            <a:fld id="{21003410-E1F5-4750-8E52-471DE4360EFB}" type="slidenum">
              <a:rPr lang="en-GB" smtClean="0">
                <a:solidFill>
                  <a:srgbClr val="007DBA"/>
                </a:solidFill>
              </a:rPr>
              <a:pPr/>
              <a:t>‹#›</a:t>
            </a:fld>
            <a:endParaRPr lang="en-GB" dirty="0">
              <a:solidFill>
                <a:srgbClr val="007DBA"/>
              </a:solidFill>
            </a:endParaRPr>
          </a:p>
        </p:txBody>
      </p:sp>
      <p:cxnSp>
        <p:nvCxnSpPr>
          <p:cNvPr id="13" name="Straight Connector 12">
            <a:extLst>
              <a:ext uri="{FF2B5EF4-FFF2-40B4-BE49-F238E27FC236}">
                <a16:creationId xmlns:a16="http://schemas.microsoft.com/office/drawing/2014/main" id="{9046510A-0E84-4A4E-AFE7-9551F62E7A10}"/>
              </a:ext>
            </a:extLst>
          </p:cNvPr>
          <p:cNvCxnSpPr>
            <a:cxnSpLocks/>
          </p:cNvCxnSpPr>
          <p:nvPr userDrawn="1"/>
        </p:nvCxnSpPr>
        <p:spPr>
          <a:xfrm>
            <a:off x="4153258" y="6225453"/>
            <a:ext cx="720054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0419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D3850-9DFA-4F8F-8044-4CF6B9B8966C}"/>
              </a:ext>
            </a:extLst>
          </p:cNvPr>
          <p:cNvSpPr>
            <a:spLocks noGrp="1"/>
          </p:cNvSpPr>
          <p:nvPr>
            <p:ph type="title" hasCustomPrompt="1"/>
          </p:nvPr>
        </p:nvSpPr>
        <p:spPr>
          <a:xfrm>
            <a:off x="838201" y="365127"/>
            <a:ext cx="7213375" cy="1325563"/>
          </a:xfrm>
        </p:spPr>
        <p:txBody>
          <a:bodyPr>
            <a:normAutofit/>
          </a:bodyPr>
          <a:lstStyle>
            <a:lvl1pPr>
              <a:defRPr sz="28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32A0B329-BC41-4EBE-8556-B30395232313}"/>
              </a:ext>
            </a:extLst>
          </p:cNvPr>
          <p:cNvSpPr>
            <a:spLocks noGrp="1"/>
          </p:cNvSpPr>
          <p:nvPr>
            <p:ph idx="1"/>
          </p:nvPr>
        </p:nvSpPr>
        <p:spPr>
          <a:xfrm>
            <a:off x="838201" y="1825625"/>
            <a:ext cx="7213375" cy="4171950"/>
          </a:xfrm>
        </p:spPr>
        <p:txBody>
          <a:bodyPr/>
          <a:lstStyle>
            <a:lvl1pPr>
              <a:buClr>
                <a:srgbClr val="007DBA"/>
              </a:buClr>
              <a:defRPr sz="2000" spc="-10" baseline="0">
                <a:solidFill>
                  <a:schemeClr val="tx1">
                    <a:lumMod val="85000"/>
                    <a:lumOff val="15000"/>
                  </a:schemeClr>
                </a:solidFill>
              </a:defRPr>
            </a:lvl1pPr>
            <a:lvl2pPr>
              <a:defRPr sz="1800" spc="-10" baseline="0">
                <a:solidFill>
                  <a:schemeClr val="tx1">
                    <a:lumMod val="85000"/>
                    <a:lumOff val="15000"/>
                  </a:schemeClr>
                </a:solidFill>
              </a:defRPr>
            </a:lvl2pPr>
            <a:lvl3pPr>
              <a:defRPr sz="1600" spc="-10" baseline="0">
                <a:solidFill>
                  <a:schemeClr val="tx1">
                    <a:lumMod val="85000"/>
                    <a:lumOff val="15000"/>
                  </a:schemeClr>
                </a:solidFill>
              </a:defRPr>
            </a:lvl3pPr>
            <a:lvl4pPr>
              <a:defRPr sz="1600" spc="-10" baseline="0">
                <a:solidFill>
                  <a:schemeClr val="tx1">
                    <a:lumMod val="85000"/>
                    <a:lumOff val="15000"/>
                  </a:schemeClr>
                </a:solidFill>
              </a:defRPr>
            </a:lvl4pPr>
            <a:lvl5pPr>
              <a:defRPr sz="1600" spc="-10" baseline="0">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7" name="Straight Connector 6">
            <a:extLst>
              <a:ext uri="{FF2B5EF4-FFF2-40B4-BE49-F238E27FC236}">
                <a16:creationId xmlns:a16="http://schemas.microsoft.com/office/drawing/2014/main" id="{80929FA7-6D4F-46DD-97C5-CFA3CC2379FC}"/>
              </a:ext>
            </a:extLst>
          </p:cNvPr>
          <p:cNvCxnSpPr>
            <a:cxnSpLocks/>
          </p:cNvCxnSpPr>
          <p:nvPr userDrawn="1"/>
        </p:nvCxnSpPr>
        <p:spPr>
          <a:xfrm>
            <a:off x="729695" y="628400"/>
            <a:ext cx="0" cy="714168"/>
          </a:xfrm>
          <a:prstGeom prst="line">
            <a:avLst/>
          </a:prstGeom>
          <a:ln w="28575" cap="rnd">
            <a:solidFill>
              <a:srgbClr val="007DBA"/>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B0E8ABE-4361-4263-8A4A-296512BC0B2E}"/>
              </a:ext>
            </a:extLst>
          </p:cNvPr>
          <p:cNvCxnSpPr>
            <a:cxnSpLocks/>
          </p:cNvCxnSpPr>
          <p:nvPr userDrawn="1"/>
        </p:nvCxnSpPr>
        <p:spPr>
          <a:xfrm>
            <a:off x="838201" y="6225453"/>
            <a:ext cx="721337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Single Corner Rounded 7">
            <a:extLst>
              <a:ext uri="{FF2B5EF4-FFF2-40B4-BE49-F238E27FC236}">
                <a16:creationId xmlns:a16="http://schemas.microsoft.com/office/drawing/2014/main" id="{05DC642F-AA4B-4BE5-B1CA-4D4AF355167F}"/>
              </a:ext>
            </a:extLst>
          </p:cNvPr>
          <p:cNvSpPr/>
          <p:nvPr userDrawn="1"/>
        </p:nvSpPr>
        <p:spPr>
          <a:xfrm flipH="1">
            <a:off x="8592000" y="456639"/>
            <a:ext cx="3600000" cy="6408000"/>
          </a:xfrm>
          <a:prstGeom prst="round1Rect">
            <a:avLst>
              <a:gd name="adj" fmla="val 686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2" name="Picture Placeholder 25">
            <a:extLst>
              <a:ext uri="{FF2B5EF4-FFF2-40B4-BE49-F238E27FC236}">
                <a16:creationId xmlns:a16="http://schemas.microsoft.com/office/drawing/2014/main" id="{A7AFCCC5-22C4-483C-97B2-7E66CB7DB0A1}"/>
              </a:ext>
            </a:extLst>
          </p:cNvPr>
          <p:cNvSpPr>
            <a:spLocks noGrp="1"/>
          </p:cNvSpPr>
          <p:nvPr>
            <p:ph type="pic" sz="quarter" idx="14"/>
          </p:nvPr>
        </p:nvSpPr>
        <p:spPr>
          <a:xfrm flipH="1">
            <a:off x="8591550" y="457200"/>
            <a:ext cx="3600450" cy="6407150"/>
          </a:xfrm>
          <a:prstGeom prst="round1Rect">
            <a:avLst>
              <a:gd name="adj" fmla="val 5983"/>
            </a:avLst>
          </a:prstGeom>
        </p:spPr>
        <p:txBody>
          <a:bodyPr anchor="ctr">
            <a:normAutofit/>
          </a:bodyPr>
          <a:lstStyle>
            <a:lvl1pPr marL="0" indent="0" algn="ctr">
              <a:buNone/>
              <a:defRPr sz="1600" i="1">
                <a:solidFill>
                  <a:schemeClr val="tx1">
                    <a:lumMod val="50000"/>
                    <a:lumOff val="50000"/>
                  </a:schemeClr>
                </a:solidFill>
              </a:defRPr>
            </a:lvl1pPr>
          </a:lstStyle>
          <a:p>
            <a:r>
              <a:rPr lang="en-US"/>
              <a:t>Click icon to add picture</a:t>
            </a:r>
            <a:endParaRPr lang="en-GB"/>
          </a:p>
        </p:txBody>
      </p:sp>
      <p:sp>
        <p:nvSpPr>
          <p:cNvPr id="11" name="Slide Number Placeholder 5">
            <a:extLst>
              <a:ext uri="{FF2B5EF4-FFF2-40B4-BE49-F238E27FC236}">
                <a16:creationId xmlns:a16="http://schemas.microsoft.com/office/drawing/2014/main" id="{65423DD6-C187-4EF6-A983-166CDE296449}"/>
              </a:ext>
            </a:extLst>
          </p:cNvPr>
          <p:cNvSpPr>
            <a:spLocks noGrp="1"/>
          </p:cNvSpPr>
          <p:nvPr>
            <p:ph type="sldNum" sz="quarter" idx="12"/>
          </p:nvPr>
        </p:nvSpPr>
        <p:spPr>
          <a:xfrm>
            <a:off x="6781801" y="6360375"/>
            <a:ext cx="4572000" cy="365125"/>
          </a:xfrm>
        </p:spPr>
        <p:txBody>
          <a:bodyPr/>
          <a:lstStyle>
            <a:lvl1pPr>
              <a:defRPr sz="1000">
                <a:latin typeface="+mj-lt"/>
              </a:defRPr>
            </a:lvl1pPr>
          </a:lstStyle>
          <a:p>
            <a:r>
              <a:rPr lang="en-GB" dirty="0">
                <a:solidFill>
                  <a:schemeClr val="bg1"/>
                </a:solidFill>
              </a:rPr>
              <a:t>www.integrityglobal.com      </a:t>
            </a:r>
            <a:r>
              <a:rPr lang="en-GB" dirty="0">
                <a:solidFill>
                  <a:srgbClr val="007DBA"/>
                </a:solidFill>
              </a:rPr>
              <a:t>|     </a:t>
            </a:r>
            <a:fld id="{21003410-E1F5-4750-8E52-471DE4360EFB}" type="slidenum">
              <a:rPr lang="en-GB" smtClean="0">
                <a:solidFill>
                  <a:srgbClr val="007DBA"/>
                </a:solidFill>
              </a:rPr>
              <a:pPr/>
              <a:t>‹#›</a:t>
            </a:fld>
            <a:endParaRPr lang="en-GB" dirty="0">
              <a:solidFill>
                <a:srgbClr val="007DBA"/>
              </a:solidFill>
            </a:endParaRPr>
          </a:p>
        </p:txBody>
      </p:sp>
    </p:spTree>
    <p:extLst>
      <p:ext uri="{BB962C8B-B14F-4D97-AF65-F5344CB8AC3E}">
        <p14:creationId xmlns:p14="http://schemas.microsoft.com/office/powerpoint/2010/main" val="771302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B0E2695-1BE6-4616-A413-AC6C501092F9}"/>
              </a:ext>
            </a:extLst>
          </p:cNvPr>
          <p:cNvPicPr>
            <a:picLocks noChangeAspect="1"/>
          </p:cNvPicPr>
          <p:nvPr userDrawn="1"/>
        </p:nvPicPr>
        <p:blipFill rotWithShape="1">
          <a:blip r:embed="rId2"/>
          <a:srcRect l="54619" t="73937" r="1382"/>
          <a:stretch/>
        </p:blipFill>
        <p:spPr>
          <a:xfrm>
            <a:off x="8925538" y="399857"/>
            <a:ext cx="3001707" cy="693257"/>
          </a:xfrm>
          <a:prstGeom prst="rect">
            <a:avLst/>
          </a:prstGeom>
        </p:spPr>
      </p:pic>
      <p:sp>
        <p:nvSpPr>
          <p:cNvPr id="15" name="Graphic 9">
            <a:extLst>
              <a:ext uri="{FF2B5EF4-FFF2-40B4-BE49-F238E27FC236}">
                <a16:creationId xmlns:a16="http://schemas.microsoft.com/office/drawing/2014/main" id="{59611C11-D8D2-4007-BDBD-C79F453D5AC6}"/>
              </a:ext>
            </a:extLst>
          </p:cNvPr>
          <p:cNvSpPr/>
          <p:nvPr userDrawn="1"/>
        </p:nvSpPr>
        <p:spPr>
          <a:xfrm flipH="1">
            <a:off x="7885461" y="-3205"/>
            <a:ext cx="4306539" cy="6861205"/>
          </a:xfrm>
          <a:custGeom>
            <a:avLst/>
            <a:gdLst>
              <a:gd name="connsiteX0" fmla="*/ 2912952 w 4306539"/>
              <a:gd name="connsiteY0" fmla="*/ 4839180 h 6861205"/>
              <a:gd name="connsiteX1" fmla="*/ 4306540 w 4306539"/>
              <a:gd name="connsiteY1" fmla="*/ 6861206 h 6861205"/>
              <a:gd name="connsiteX2" fmla="*/ 0 w 4306539"/>
              <a:gd name="connsiteY2" fmla="*/ 6861206 h 6861205"/>
              <a:gd name="connsiteX3" fmla="*/ 0 w 4306539"/>
              <a:gd name="connsiteY3" fmla="*/ 0 h 6861205"/>
              <a:gd name="connsiteX4" fmla="*/ 1427399 w 4306539"/>
              <a:gd name="connsiteY4" fmla="*/ 0 h 6861205"/>
              <a:gd name="connsiteX5" fmla="*/ 2912952 w 4306539"/>
              <a:gd name="connsiteY5" fmla="*/ 4839180 h 686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6539" h="6861205">
                <a:moveTo>
                  <a:pt x="2912952" y="4839180"/>
                </a:moveTo>
                <a:cubicBezTo>
                  <a:pt x="3474896" y="5788487"/>
                  <a:pt x="3883110" y="6360236"/>
                  <a:pt x="4306540" y="6861206"/>
                </a:cubicBezTo>
                <a:lnTo>
                  <a:pt x="0" y="6861206"/>
                </a:lnTo>
                <a:lnTo>
                  <a:pt x="0" y="0"/>
                </a:lnTo>
                <a:lnTo>
                  <a:pt x="1427399" y="0"/>
                </a:lnTo>
                <a:cubicBezTo>
                  <a:pt x="1428413" y="1298578"/>
                  <a:pt x="2052005" y="3384958"/>
                  <a:pt x="2912952" y="4839180"/>
                </a:cubicBezTo>
              </a:path>
            </a:pathLst>
          </a:custGeom>
          <a:solidFill>
            <a:schemeClr val="bg1">
              <a:lumMod val="75000"/>
              <a:alpha val="10000"/>
            </a:schemeClr>
          </a:solidFill>
          <a:ln w="11270" cap="flat">
            <a:noFill/>
            <a:prstDash val="solid"/>
            <a:miter/>
          </a:ln>
        </p:spPr>
        <p:txBody>
          <a:bodyPr rtlCol="0" anchor="ctr"/>
          <a:lstStyle/>
          <a:p>
            <a:endParaRPr lang="en-GB"/>
          </a:p>
        </p:txBody>
      </p:sp>
      <p:sp>
        <p:nvSpPr>
          <p:cNvPr id="8" name="TextBox 7">
            <a:extLst>
              <a:ext uri="{FF2B5EF4-FFF2-40B4-BE49-F238E27FC236}">
                <a16:creationId xmlns:a16="http://schemas.microsoft.com/office/drawing/2014/main" id="{9A15065B-266A-466A-AEC1-57E35536AC0F}"/>
              </a:ext>
            </a:extLst>
          </p:cNvPr>
          <p:cNvSpPr txBox="1"/>
          <p:nvPr userDrawn="1"/>
        </p:nvSpPr>
        <p:spPr>
          <a:xfrm>
            <a:off x="751106" y="4243681"/>
            <a:ext cx="8928992" cy="1630511"/>
          </a:xfrm>
          <a:prstGeom prst="rect">
            <a:avLst/>
          </a:prstGeom>
          <a:noFill/>
        </p:spPr>
        <p:txBody>
          <a:bodyPr wrap="square" rtlCol="0">
            <a:spAutoFit/>
          </a:bodyPr>
          <a:lstStyle/>
          <a:p>
            <a:pPr>
              <a:lnSpc>
                <a:spcPct val="110000"/>
              </a:lnSpc>
              <a:spcAft>
                <a:spcPts val="1200"/>
              </a:spcAft>
            </a:pPr>
            <a:r>
              <a:rPr lang="en-US" sz="1050" kern="400" spc="-10" baseline="0" dirty="0">
                <a:solidFill>
                  <a:schemeClr val="tx1">
                    <a:lumMod val="85000"/>
                    <a:lumOff val="15000"/>
                  </a:schemeClr>
                </a:solidFill>
                <a:latin typeface="+mj-lt"/>
                <a:cs typeface="Frutiger LT Std 57 Cn"/>
              </a:rPr>
              <a:t>This document and any attachments is for the intended recipient only, is </a:t>
            </a:r>
            <a:r>
              <a:rPr lang="en-US" sz="1050" b="1" kern="400" spc="-10" baseline="0" dirty="0">
                <a:solidFill>
                  <a:schemeClr val="tx1">
                    <a:lumMod val="85000"/>
                    <a:lumOff val="15000"/>
                  </a:schemeClr>
                </a:solidFill>
                <a:latin typeface="+mj-lt"/>
                <a:cs typeface="Frutiger LT Std 57 Cn"/>
              </a:rPr>
              <a:t>confidential and/or privileged </a:t>
            </a:r>
            <a:r>
              <a:rPr lang="en-US" sz="1050" kern="400" spc="-10" baseline="0" dirty="0">
                <a:solidFill>
                  <a:schemeClr val="tx1">
                    <a:lumMod val="85000"/>
                    <a:lumOff val="15000"/>
                  </a:schemeClr>
                </a:solidFill>
                <a:latin typeface="+mj-lt"/>
                <a:cs typeface="Frutiger LT Std 57 Cn"/>
              </a:rPr>
              <a:t>and may be subject to copyright. Any unauthorised dissemination or copying of this document or its attachments, and any unauthorised use or disclosure of any information contained in them, is strictly prohibited. If you are not the intended recipient, please notify Integrity Research &amp; Consultancy Ltd at the address below, highlighting the error. You must take no action based on the information contained herein, nor distribute, print, disclose, copy, or rely on this document and/or its attachments.</a:t>
            </a:r>
          </a:p>
          <a:p>
            <a:pPr>
              <a:lnSpc>
                <a:spcPct val="110000"/>
              </a:lnSpc>
              <a:spcAft>
                <a:spcPts val="1200"/>
              </a:spcAft>
            </a:pPr>
            <a:r>
              <a:rPr lang="en-US" sz="1050" kern="400" spc="-10" baseline="0" dirty="0">
                <a:solidFill>
                  <a:schemeClr val="tx1">
                    <a:lumMod val="85000"/>
                    <a:lumOff val="15000"/>
                  </a:schemeClr>
                </a:solidFill>
                <a:latin typeface="+mj-lt"/>
                <a:cs typeface="Frutiger LT Std 57 Cn"/>
              </a:rPr>
              <a:t>© INTEGRITY RESEARCH &amp; CONSULTANCY Limited 2010. All rights reserved.</a:t>
            </a:r>
          </a:p>
          <a:p>
            <a:pPr>
              <a:lnSpc>
                <a:spcPct val="110000"/>
              </a:lnSpc>
              <a:spcAft>
                <a:spcPts val="1200"/>
              </a:spcAft>
            </a:pPr>
            <a:r>
              <a:rPr lang="en-US" sz="1050" kern="400" spc="-10" baseline="0" dirty="0">
                <a:solidFill>
                  <a:schemeClr val="tx1">
                    <a:lumMod val="85000"/>
                    <a:lumOff val="15000"/>
                  </a:schemeClr>
                </a:solidFill>
                <a:latin typeface="+mj-lt"/>
                <a:cs typeface="Frutiger LT Std 57 Cn"/>
              </a:rPr>
              <a:t>Registered in England No: </a:t>
            </a:r>
            <a:r>
              <a:rPr lang="en-US" sz="1050" kern="400" spc="-10" baseline="0" dirty="0">
                <a:solidFill>
                  <a:srgbClr val="007DBA"/>
                </a:solidFill>
                <a:latin typeface="+mj-lt"/>
                <a:cs typeface="Frutiger LT Std 57 Cn"/>
              </a:rPr>
              <a:t>07321996. Somerset House, West Wing, Strand, London WC2R 1LA</a:t>
            </a:r>
          </a:p>
        </p:txBody>
      </p:sp>
      <p:sp>
        <p:nvSpPr>
          <p:cNvPr id="10" name="Rectangle 2">
            <a:extLst>
              <a:ext uri="{FF2B5EF4-FFF2-40B4-BE49-F238E27FC236}">
                <a16:creationId xmlns:a16="http://schemas.microsoft.com/office/drawing/2014/main" id="{CF100021-8DC8-4B53-8A7A-26746D04AB53}"/>
              </a:ext>
            </a:extLst>
          </p:cNvPr>
          <p:cNvSpPr txBox="1">
            <a:spLocks noChangeArrowheads="1"/>
          </p:cNvSpPr>
          <p:nvPr/>
        </p:nvSpPr>
        <p:spPr>
          <a:xfrm>
            <a:off x="643602" y="1093113"/>
            <a:ext cx="9144000" cy="781727"/>
          </a:xfrm>
          <a:prstGeom prst="rect">
            <a:avLst/>
          </a:prstGeom>
        </p:spPr>
        <p:txBody>
          <a:bodyPr vert="horz" lIns="91440" tIns="45712" rIns="91440" bIns="45712" rtlCol="0">
            <a:normAutofit/>
          </a:bodyPr>
          <a:lstStyle/>
          <a:p>
            <a:pPr>
              <a:lnSpc>
                <a:spcPct val="80000"/>
              </a:lnSpc>
              <a:spcBef>
                <a:spcPct val="0"/>
              </a:spcBef>
              <a:defRPr/>
            </a:pPr>
            <a:r>
              <a:rPr lang="en-US" sz="2400" spc="-10" baseline="0" dirty="0">
                <a:solidFill>
                  <a:srgbClr val="003057"/>
                </a:solidFill>
                <a:latin typeface="+mj-lt"/>
                <a:ea typeface="Frutiger LT Std 47 Light Condensed" charset="0"/>
                <a:cs typeface="Frutiger LT Std 47 Light Condensed" charset="0"/>
              </a:rPr>
              <a:t>Presentation to: </a:t>
            </a:r>
            <a:endParaRPr lang="fr-FR" sz="2400" spc="-10" baseline="0" dirty="0">
              <a:solidFill>
                <a:srgbClr val="003057"/>
              </a:solidFill>
              <a:latin typeface="+mj-lt"/>
              <a:ea typeface="Frutiger LT Std 47 Light Condensed" charset="0"/>
              <a:cs typeface="Frutiger LT Std 47 Light Condensed" charset="0"/>
            </a:endParaRPr>
          </a:p>
        </p:txBody>
      </p:sp>
      <p:sp>
        <p:nvSpPr>
          <p:cNvPr id="16" name="Text Placeholder 16">
            <a:extLst>
              <a:ext uri="{FF2B5EF4-FFF2-40B4-BE49-F238E27FC236}">
                <a16:creationId xmlns:a16="http://schemas.microsoft.com/office/drawing/2014/main" id="{B14875AA-D648-431A-A3BF-C17C50C740B9}"/>
              </a:ext>
            </a:extLst>
          </p:cNvPr>
          <p:cNvSpPr>
            <a:spLocks noGrp="1"/>
          </p:cNvSpPr>
          <p:nvPr>
            <p:ph type="body" sz="quarter" idx="14" hasCustomPrompt="1"/>
          </p:nvPr>
        </p:nvSpPr>
        <p:spPr>
          <a:xfrm>
            <a:off x="751107" y="3143809"/>
            <a:ext cx="5434987" cy="511175"/>
          </a:xfrm>
        </p:spPr>
        <p:txBody>
          <a:bodyPr>
            <a:normAutofit/>
          </a:bodyPr>
          <a:lstStyle>
            <a:lvl1pPr marL="0" indent="0">
              <a:buNone/>
              <a:defRPr sz="1800">
                <a:solidFill>
                  <a:schemeClr val="tx1">
                    <a:lumMod val="75000"/>
                    <a:lumOff val="25000"/>
                  </a:schemeClr>
                </a:solidFill>
              </a:defRPr>
            </a:lvl1pPr>
          </a:lstStyle>
          <a:p>
            <a:pPr lvl="0"/>
            <a:r>
              <a:rPr lang="en-US" dirty="0"/>
              <a:t>Date: Month 20XX</a:t>
            </a:r>
          </a:p>
        </p:txBody>
      </p:sp>
      <p:sp>
        <p:nvSpPr>
          <p:cNvPr id="18" name="Picture Placeholder 17">
            <a:extLst>
              <a:ext uri="{FF2B5EF4-FFF2-40B4-BE49-F238E27FC236}">
                <a16:creationId xmlns:a16="http://schemas.microsoft.com/office/drawing/2014/main" id="{E09D5027-6AAD-4849-848A-FD68C651800F}"/>
              </a:ext>
            </a:extLst>
          </p:cNvPr>
          <p:cNvSpPr>
            <a:spLocks noGrp="1"/>
          </p:cNvSpPr>
          <p:nvPr>
            <p:ph type="pic" sz="quarter" idx="15" hasCustomPrompt="1"/>
          </p:nvPr>
        </p:nvSpPr>
        <p:spPr>
          <a:xfrm>
            <a:off x="751107" y="1678900"/>
            <a:ext cx="2825348" cy="1083353"/>
          </a:xfrm>
        </p:spPr>
        <p:txBody>
          <a:bodyPr anchor="ctr">
            <a:normAutofit/>
          </a:bodyPr>
          <a:lstStyle>
            <a:lvl1pPr marL="0" indent="0" algn="l">
              <a:buNone/>
              <a:defRPr sz="1200" i="1">
                <a:solidFill>
                  <a:schemeClr val="tx1">
                    <a:lumMod val="50000"/>
                    <a:lumOff val="50000"/>
                  </a:schemeClr>
                </a:solidFill>
              </a:defRPr>
            </a:lvl1pPr>
          </a:lstStyle>
          <a:p>
            <a:r>
              <a:rPr lang="en-GB"/>
              <a:t>Organisation Logo Here</a:t>
            </a:r>
          </a:p>
        </p:txBody>
      </p:sp>
      <p:sp>
        <p:nvSpPr>
          <p:cNvPr id="12" name="Slide Number Placeholder 5">
            <a:extLst>
              <a:ext uri="{FF2B5EF4-FFF2-40B4-BE49-F238E27FC236}">
                <a16:creationId xmlns:a16="http://schemas.microsoft.com/office/drawing/2014/main" id="{756C71D7-69A0-40A5-88D3-3226831C30DE}"/>
              </a:ext>
            </a:extLst>
          </p:cNvPr>
          <p:cNvSpPr>
            <a:spLocks noGrp="1"/>
          </p:cNvSpPr>
          <p:nvPr>
            <p:ph type="sldNum" sz="quarter" idx="12"/>
          </p:nvPr>
        </p:nvSpPr>
        <p:spPr>
          <a:xfrm>
            <a:off x="6781801" y="6360375"/>
            <a:ext cx="4572000" cy="365125"/>
          </a:xfrm>
        </p:spPr>
        <p:txBody>
          <a:bodyPr/>
          <a:lstStyle>
            <a:lvl1pPr>
              <a:defRPr sz="1000">
                <a:latin typeface="+mj-lt"/>
              </a:defRPr>
            </a:lvl1pPr>
          </a:lstStyle>
          <a:p>
            <a:r>
              <a:rPr lang="en-GB" dirty="0"/>
              <a:t>www.integrityglobal.com     </a:t>
            </a:r>
            <a:r>
              <a:rPr lang="en-GB" dirty="0">
                <a:solidFill>
                  <a:srgbClr val="007DBA"/>
                </a:solidFill>
              </a:rPr>
              <a:t> |     </a:t>
            </a:r>
            <a:fld id="{21003410-E1F5-4750-8E52-471DE4360EFB}" type="slidenum">
              <a:rPr lang="en-GB" smtClean="0">
                <a:solidFill>
                  <a:srgbClr val="007DBA"/>
                </a:solidFill>
              </a:rPr>
              <a:pPr/>
              <a:t>‹#›</a:t>
            </a:fld>
            <a:endParaRPr lang="en-GB" dirty="0">
              <a:solidFill>
                <a:srgbClr val="007DBA"/>
              </a:solidFill>
            </a:endParaRPr>
          </a:p>
        </p:txBody>
      </p:sp>
      <p:cxnSp>
        <p:nvCxnSpPr>
          <p:cNvPr id="14" name="Straight Connector 13">
            <a:extLst>
              <a:ext uri="{FF2B5EF4-FFF2-40B4-BE49-F238E27FC236}">
                <a16:creationId xmlns:a16="http://schemas.microsoft.com/office/drawing/2014/main" id="{920D905C-1517-48F9-847D-989C0AD12FFC}"/>
              </a:ext>
            </a:extLst>
          </p:cNvPr>
          <p:cNvCxnSpPr/>
          <p:nvPr userDrawn="1"/>
        </p:nvCxnSpPr>
        <p:spPr>
          <a:xfrm>
            <a:off x="838201" y="6225453"/>
            <a:ext cx="1051560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0687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0889EFA-2D90-42A6-B247-418A7CEFC5FD}"/>
              </a:ext>
            </a:extLst>
          </p:cNvPr>
          <p:cNvSpPr>
            <a:spLocks noGrp="1"/>
          </p:cNvSpPr>
          <p:nvPr>
            <p:ph type="title" hasCustomPrompt="1"/>
          </p:nvPr>
        </p:nvSpPr>
        <p:spPr>
          <a:xfrm>
            <a:off x="838200" y="365127"/>
            <a:ext cx="7274169" cy="1325563"/>
          </a:xfrm>
        </p:spPr>
        <p:txBody>
          <a:bodyPr>
            <a:normAutofit/>
          </a:bodyPr>
          <a:lstStyle>
            <a:lvl1pPr>
              <a:defRPr sz="2800"/>
            </a:lvl1pPr>
          </a:lstStyle>
          <a:p>
            <a:r>
              <a:rPr lang="en-US" dirty="0"/>
              <a:t>Contents</a:t>
            </a:r>
            <a:endParaRPr lang="en-GB" dirty="0"/>
          </a:p>
        </p:txBody>
      </p:sp>
      <p:sp>
        <p:nvSpPr>
          <p:cNvPr id="7" name="Content Placeholder 2">
            <a:extLst>
              <a:ext uri="{FF2B5EF4-FFF2-40B4-BE49-F238E27FC236}">
                <a16:creationId xmlns:a16="http://schemas.microsoft.com/office/drawing/2014/main" id="{3745E46D-39A6-4B70-B7ED-15D62405757C}"/>
              </a:ext>
            </a:extLst>
          </p:cNvPr>
          <p:cNvSpPr>
            <a:spLocks noGrp="1"/>
          </p:cNvSpPr>
          <p:nvPr>
            <p:ph idx="1" hasCustomPrompt="1"/>
          </p:nvPr>
        </p:nvSpPr>
        <p:spPr>
          <a:xfrm>
            <a:off x="838199" y="1825625"/>
            <a:ext cx="7274169" cy="4171950"/>
          </a:xfrm>
        </p:spPr>
        <p:txBody>
          <a:bodyPr/>
          <a:lstStyle>
            <a:lvl1pPr marL="0" marR="0" indent="0" algn="l" defTabSz="914400" rtl="0" eaLnBrk="1" fontAlgn="auto" latinLnBrk="0" hangingPunct="1">
              <a:lnSpc>
                <a:spcPct val="100000"/>
              </a:lnSpc>
              <a:spcBef>
                <a:spcPts val="0"/>
              </a:spcBef>
              <a:spcAft>
                <a:spcPts val="2400"/>
              </a:spcAft>
              <a:buClr>
                <a:srgbClr val="007DBA"/>
              </a:buClr>
              <a:buSzTx/>
              <a:buFont typeface="Arial" panose="020B0604020202020204" pitchFamily="34" charset="0"/>
              <a:buNone/>
              <a:tabLst/>
              <a:defRPr sz="1200" b="1">
                <a:solidFill>
                  <a:srgbClr val="007DBA"/>
                </a:solidFill>
              </a:defRPr>
            </a:lvl1pPr>
            <a:lvl2pPr>
              <a:defRPr sz="2000">
                <a:solidFill>
                  <a:schemeClr val="tx1">
                    <a:lumMod val="85000"/>
                    <a:lumOff val="15000"/>
                  </a:schemeClr>
                </a:solidFill>
              </a:defRPr>
            </a:lvl2pPr>
            <a:lvl3pPr>
              <a:defRPr sz="1800">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SECTION 1</a:t>
            </a:r>
          </a:p>
          <a:p>
            <a:pPr marL="0" marR="0" lvl="0" indent="0" algn="l" defTabSz="914400" rtl="0" eaLnBrk="1" fontAlgn="auto" latinLnBrk="0" hangingPunct="1">
              <a:lnSpc>
                <a:spcPct val="100000"/>
              </a:lnSpc>
              <a:spcBef>
                <a:spcPts val="0"/>
              </a:spcBef>
              <a:spcAft>
                <a:spcPts val="2400"/>
              </a:spcAft>
              <a:buClr>
                <a:srgbClr val="007DBA"/>
              </a:buClr>
              <a:buSzTx/>
              <a:buFont typeface="Arial" panose="020B0604020202020204" pitchFamily="34" charset="0"/>
              <a:buNone/>
              <a:tabLst/>
              <a:defRPr/>
            </a:pPr>
            <a:r>
              <a:rPr lang="en-US" dirty="0"/>
              <a:t>SECTION 2</a:t>
            </a:r>
          </a:p>
          <a:p>
            <a:pPr marL="0" marR="0" lvl="0" indent="0" algn="l" defTabSz="914400" rtl="0" eaLnBrk="1" fontAlgn="auto" latinLnBrk="0" hangingPunct="1">
              <a:lnSpc>
                <a:spcPct val="100000"/>
              </a:lnSpc>
              <a:spcBef>
                <a:spcPts val="0"/>
              </a:spcBef>
              <a:spcAft>
                <a:spcPts val="2400"/>
              </a:spcAft>
              <a:buClr>
                <a:srgbClr val="007DBA"/>
              </a:buClr>
              <a:buSzTx/>
              <a:buFont typeface="Arial" panose="020B0604020202020204" pitchFamily="34" charset="0"/>
              <a:buNone/>
              <a:tabLst/>
              <a:defRPr/>
            </a:pPr>
            <a:r>
              <a:rPr lang="en-US" dirty="0"/>
              <a:t>SECTION 3</a:t>
            </a:r>
          </a:p>
          <a:p>
            <a:pPr marL="0" marR="0" lvl="0" indent="0" algn="l" defTabSz="914400" rtl="0" eaLnBrk="1" fontAlgn="auto" latinLnBrk="0" hangingPunct="1">
              <a:lnSpc>
                <a:spcPct val="100000"/>
              </a:lnSpc>
              <a:spcBef>
                <a:spcPts val="0"/>
              </a:spcBef>
              <a:spcAft>
                <a:spcPts val="2400"/>
              </a:spcAft>
              <a:buClr>
                <a:srgbClr val="007DBA"/>
              </a:buClr>
              <a:buSzTx/>
              <a:buFont typeface="Arial" panose="020B0604020202020204" pitchFamily="34" charset="0"/>
              <a:buNone/>
              <a:tabLst/>
              <a:defRPr/>
            </a:pPr>
            <a:r>
              <a:rPr lang="en-US" dirty="0"/>
              <a:t>SECTION 4</a:t>
            </a:r>
          </a:p>
          <a:p>
            <a:pPr marL="0" marR="0" lvl="0" indent="0" algn="l" defTabSz="914400" rtl="0" eaLnBrk="1" fontAlgn="auto" latinLnBrk="0" hangingPunct="1">
              <a:lnSpc>
                <a:spcPct val="100000"/>
              </a:lnSpc>
              <a:spcBef>
                <a:spcPts val="0"/>
              </a:spcBef>
              <a:spcAft>
                <a:spcPts val="2400"/>
              </a:spcAft>
              <a:buClr>
                <a:srgbClr val="007DBA"/>
              </a:buClr>
              <a:buSzTx/>
              <a:buFont typeface="Arial" panose="020B0604020202020204" pitchFamily="34" charset="0"/>
              <a:buNone/>
              <a:tabLst/>
              <a:defRPr/>
            </a:pPr>
            <a:r>
              <a:rPr lang="en-US" dirty="0"/>
              <a:t>SECTION 5</a:t>
            </a:r>
          </a:p>
          <a:p>
            <a:pPr marL="0" marR="0" lvl="0" indent="0" algn="l" defTabSz="914400" rtl="0" eaLnBrk="1" fontAlgn="auto" latinLnBrk="0" hangingPunct="1">
              <a:lnSpc>
                <a:spcPct val="100000"/>
              </a:lnSpc>
              <a:spcBef>
                <a:spcPts val="0"/>
              </a:spcBef>
              <a:spcAft>
                <a:spcPts val="2400"/>
              </a:spcAft>
              <a:buClr>
                <a:srgbClr val="007DBA"/>
              </a:buClr>
              <a:buSzTx/>
              <a:buFont typeface="Arial" panose="020B0604020202020204" pitchFamily="34" charset="0"/>
              <a:buNone/>
              <a:tabLst/>
              <a:defRPr/>
            </a:pPr>
            <a:r>
              <a:rPr lang="en-US" dirty="0"/>
              <a:t>SECTION 6</a:t>
            </a:r>
          </a:p>
          <a:p>
            <a:pPr marL="0" marR="0" lvl="0" indent="0" algn="l" defTabSz="914400" rtl="0" eaLnBrk="1" fontAlgn="auto" latinLnBrk="0" hangingPunct="1">
              <a:lnSpc>
                <a:spcPct val="100000"/>
              </a:lnSpc>
              <a:spcBef>
                <a:spcPts val="0"/>
              </a:spcBef>
              <a:spcAft>
                <a:spcPts val="2400"/>
              </a:spcAft>
              <a:buClr>
                <a:srgbClr val="007DBA"/>
              </a:buClr>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1200"/>
              </a:spcAft>
              <a:buClr>
                <a:srgbClr val="007DBA"/>
              </a:buClr>
              <a:buSzTx/>
              <a:buFont typeface="Arial" panose="020B0604020202020204" pitchFamily="34" charset="0"/>
              <a:buNone/>
              <a:tabLst/>
              <a:defRPr/>
            </a:pPr>
            <a:endParaRPr lang="en-US" dirty="0"/>
          </a:p>
        </p:txBody>
      </p:sp>
      <p:cxnSp>
        <p:nvCxnSpPr>
          <p:cNvPr id="9" name="Straight Connector 8">
            <a:extLst>
              <a:ext uri="{FF2B5EF4-FFF2-40B4-BE49-F238E27FC236}">
                <a16:creationId xmlns:a16="http://schemas.microsoft.com/office/drawing/2014/main" id="{9B1D3E10-65CB-4CFB-912B-03802865EEB4}"/>
              </a:ext>
            </a:extLst>
          </p:cNvPr>
          <p:cNvCxnSpPr>
            <a:cxnSpLocks/>
          </p:cNvCxnSpPr>
          <p:nvPr userDrawn="1"/>
        </p:nvCxnSpPr>
        <p:spPr>
          <a:xfrm>
            <a:off x="729695" y="628400"/>
            <a:ext cx="0" cy="714168"/>
          </a:xfrm>
          <a:prstGeom prst="line">
            <a:avLst/>
          </a:prstGeom>
          <a:ln w="28575" cap="rnd">
            <a:solidFill>
              <a:srgbClr val="007DBA"/>
            </a:solidFill>
          </a:ln>
        </p:spPr>
        <p:style>
          <a:lnRef idx="1">
            <a:schemeClr val="accent1"/>
          </a:lnRef>
          <a:fillRef idx="0">
            <a:schemeClr val="accent1"/>
          </a:fillRef>
          <a:effectRef idx="0">
            <a:schemeClr val="accent1"/>
          </a:effectRef>
          <a:fontRef idx="minor">
            <a:schemeClr val="tx1"/>
          </a:fontRef>
        </p:style>
      </p:cxnSp>
      <p:sp>
        <p:nvSpPr>
          <p:cNvPr id="13" name="Rectangle: Single Corner Rounded 12">
            <a:extLst>
              <a:ext uri="{FF2B5EF4-FFF2-40B4-BE49-F238E27FC236}">
                <a16:creationId xmlns:a16="http://schemas.microsoft.com/office/drawing/2014/main" id="{B133723F-41B8-4DB5-B182-EC5BAB0E67C3}"/>
              </a:ext>
            </a:extLst>
          </p:cNvPr>
          <p:cNvSpPr/>
          <p:nvPr userDrawn="1"/>
        </p:nvSpPr>
        <p:spPr>
          <a:xfrm flipH="1">
            <a:off x="8592000" y="456639"/>
            <a:ext cx="3600000" cy="6408000"/>
          </a:xfrm>
          <a:prstGeom prst="round1Rect">
            <a:avLst>
              <a:gd name="adj" fmla="val 686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7" name="Picture Placeholder 25">
            <a:extLst>
              <a:ext uri="{FF2B5EF4-FFF2-40B4-BE49-F238E27FC236}">
                <a16:creationId xmlns:a16="http://schemas.microsoft.com/office/drawing/2014/main" id="{498FC121-8086-441F-A75B-981B2DF23B84}"/>
              </a:ext>
            </a:extLst>
          </p:cNvPr>
          <p:cNvSpPr>
            <a:spLocks noGrp="1"/>
          </p:cNvSpPr>
          <p:nvPr>
            <p:ph type="pic" sz="quarter" idx="14"/>
          </p:nvPr>
        </p:nvSpPr>
        <p:spPr>
          <a:xfrm flipH="1">
            <a:off x="8591550" y="457200"/>
            <a:ext cx="3600450" cy="6407150"/>
          </a:xfrm>
          <a:prstGeom prst="round1Rect">
            <a:avLst>
              <a:gd name="adj" fmla="val 5983"/>
            </a:avLst>
          </a:prstGeom>
        </p:spPr>
        <p:txBody>
          <a:bodyPr anchor="ctr">
            <a:normAutofit/>
          </a:bodyPr>
          <a:lstStyle>
            <a:lvl1pPr marL="0" indent="0" algn="ctr">
              <a:buNone/>
              <a:defRPr sz="1600" i="1">
                <a:solidFill>
                  <a:schemeClr val="tx1">
                    <a:lumMod val="50000"/>
                    <a:lumOff val="50000"/>
                  </a:schemeClr>
                </a:solidFill>
              </a:defRPr>
            </a:lvl1pPr>
          </a:lstStyle>
          <a:p>
            <a:r>
              <a:rPr lang="en-US"/>
              <a:t>Click icon to add picture</a:t>
            </a:r>
            <a:endParaRPr lang="en-GB"/>
          </a:p>
        </p:txBody>
      </p:sp>
      <p:cxnSp>
        <p:nvCxnSpPr>
          <p:cNvPr id="17" name="Straight Connector 16">
            <a:extLst>
              <a:ext uri="{FF2B5EF4-FFF2-40B4-BE49-F238E27FC236}">
                <a16:creationId xmlns:a16="http://schemas.microsoft.com/office/drawing/2014/main" id="{AD5F21AE-1883-4121-A845-4BB604ACFE6F}"/>
              </a:ext>
            </a:extLst>
          </p:cNvPr>
          <p:cNvCxnSpPr>
            <a:cxnSpLocks/>
          </p:cNvCxnSpPr>
          <p:nvPr userDrawn="1"/>
        </p:nvCxnSpPr>
        <p:spPr>
          <a:xfrm>
            <a:off x="838201" y="6225453"/>
            <a:ext cx="721337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Slide Number Placeholder 5">
            <a:extLst>
              <a:ext uri="{FF2B5EF4-FFF2-40B4-BE49-F238E27FC236}">
                <a16:creationId xmlns:a16="http://schemas.microsoft.com/office/drawing/2014/main" id="{C48EA2D5-2A68-40DD-AD15-BB9807801B0F}"/>
              </a:ext>
            </a:extLst>
          </p:cNvPr>
          <p:cNvSpPr>
            <a:spLocks noGrp="1"/>
          </p:cNvSpPr>
          <p:nvPr>
            <p:ph type="sldNum" sz="quarter" idx="12"/>
          </p:nvPr>
        </p:nvSpPr>
        <p:spPr>
          <a:xfrm>
            <a:off x="6781801" y="6360375"/>
            <a:ext cx="4572000" cy="365125"/>
          </a:xfrm>
        </p:spPr>
        <p:txBody>
          <a:bodyPr/>
          <a:lstStyle>
            <a:lvl1pPr>
              <a:defRPr sz="1000">
                <a:latin typeface="+mj-lt"/>
              </a:defRPr>
            </a:lvl1pPr>
          </a:lstStyle>
          <a:p>
            <a:r>
              <a:rPr lang="en-GB" dirty="0">
                <a:solidFill>
                  <a:schemeClr val="bg1"/>
                </a:solidFill>
              </a:rPr>
              <a:t>www.integrityglobal.com      </a:t>
            </a:r>
            <a:r>
              <a:rPr lang="en-GB" dirty="0">
                <a:solidFill>
                  <a:srgbClr val="007DBA"/>
                </a:solidFill>
              </a:rPr>
              <a:t>|     </a:t>
            </a:r>
            <a:fld id="{21003410-E1F5-4750-8E52-471DE4360EFB}" type="slidenum">
              <a:rPr lang="en-GB" smtClean="0">
                <a:solidFill>
                  <a:srgbClr val="007DBA"/>
                </a:solidFill>
              </a:rPr>
              <a:pPr/>
              <a:t>‹#›</a:t>
            </a:fld>
            <a:endParaRPr lang="en-GB" dirty="0">
              <a:solidFill>
                <a:srgbClr val="007DBA"/>
              </a:solidFill>
            </a:endParaRPr>
          </a:p>
        </p:txBody>
      </p:sp>
    </p:spTree>
    <p:extLst>
      <p:ext uri="{BB962C8B-B14F-4D97-AF65-F5344CB8AC3E}">
        <p14:creationId xmlns:p14="http://schemas.microsoft.com/office/powerpoint/2010/main" val="3520479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FD0FB-E654-48CA-AB02-8D919F46B810}"/>
              </a:ext>
            </a:extLst>
          </p:cNvPr>
          <p:cNvSpPr>
            <a:spLocks noGrp="1"/>
          </p:cNvSpPr>
          <p:nvPr>
            <p:ph type="title" hasCustomPrompt="1"/>
          </p:nvPr>
        </p:nvSpPr>
        <p:spPr>
          <a:xfrm>
            <a:off x="1058278" y="2598821"/>
            <a:ext cx="10189858" cy="1759646"/>
          </a:xfrm>
        </p:spPr>
        <p:txBody>
          <a:bodyPr anchor="b">
            <a:normAutofit/>
          </a:bodyPr>
          <a:lstStyle>
            <a:lvl1pPr>
              <a:defRPr sz="40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DB6C5E61-9D4C-4090-9E0E-8693692232BE}"/>
              </a:ext>
            </a:extLst>
          </p:cNvPr>
          <p:cNvSpPr>
            <a:spLocks noGrp="1"/>
          </p:cNvSpPr>
          <p:nvPr>
            <p:ph type="body" idx="1"/>
          </p:nvPr>
        </p:nvSpPr>
        <p:spPr>
          <a:xfrm>
            <a:off x="1058278" y="4681185"/>
            <a:ext cx="10189858" cy="1444169"/>
          </a:xfrm>
        </p:spPr>
        <p:txBody>
          <a:bodyPr/>
          <a:lstStyle>
            <a:lvl1pPr marL="0" indent="0">
              <a:buNone/>
              <a:defRPr sz="2400" spc="-10" baseline="0">
                <a:solidFill>
                  <a:srgbClr val="00305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7" name="Straight Connector 6">
            <a:extLst>
              <a:ext uri="{FF2B5EF4-FFF2-40B4-BE49-F238E27FC236}">
                <a16:creationId xmlns:a16="http://schemas.microsoft.com/office/drawing/2014/main" id="{19288AD3-71F9-4BB2-8381-926CFED6B45E}"/>
              </a:ext>
            </a:extLst>
          </p:cNvPr>
          <p:cNvCxnSpPr/>
          <p:nvPr userDrawn="1"/>
        </p:nvCxnSpPr>
        <p:spPr>
          <a:xfrm>
            <a:off x="838554" y="3371603"/>
            <a:ext cx="0" cy="1099758"/>
          </a:xfrm>
          <a:prstGeom prst="line">
            <a:avLst/>
          </a:prstGeom>
          <a:ln w="38100" cap="rnd">
            <a:solidFill>
              <a:srgbClr val="007DBA"/>
            </a:solidFill>
          </a:ln>
        </p:spPr>
        <p:style>
          <a:lnRef idx="1">
            <a:schemeClr val="accent1"/>
          </a:lnRef>
          <a:fillRef idx="0">
            <a:schemeClr val="accent1"/>
          </a:fillRef>
          <a:effectRef idx="0">
            <a:schemeClr val="accent1"/>
          </a:effectRef>
          <a:fontRef idx="minor">
            <a:schemeClr val="tx1"/>
          </a:fontRef>
        </p:style>
      </p:cxnSp>
      <p:sp>
        <p:nvSpPr>
          <p:cNvPr id="12" name="Rectangle: Single Corner Rounded 11">
            <a:extLst>
              <a:ext uri="{FF2B5EF4-FFF2-40B4-BE49-F238E27FC236}">
                <a16:creationId xmlns:a16="http://schemas.microsoft.com/office/drawing/2014/main" id="{D2BCBFE3-581E-4222-BC53-388312DA4CC9}"/>
              </a:ext>
            </a:extLst>
          </p:cNvPr>
          <p:cNvSpPr/>
          <p:nvPr userDrawn="1"/>
        </p:nvSpPr>
        <p:spPr>
          <a:xfrm flipV="1">
            <a:off x="1" y="-3"/>
            <a:ext cx="11741244" cy="2282973"/>
          </a:xfrm>
          <a:prstGeom prst="round1Rect">
            <a:avLst>
              <a:gd name="adj" fmla="val 1034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6" name="Picture Placeholder 15">
            <a:extLst>
              <a:ext uri="{FF2B5EF4-FFF2-40B4-BE49-F238E27FC236}">
                <a16:creationId xmlns:a16="http://schemas.microsoft.com/office/drawing/2014/main" id="{8DA2DEA3-616D-415A-A23D-D7DBEC9D6845}"/>
              </a:ext>
            </a:extLst>
          </p:cNvPr>
          <p:cNvSpPr>
            <a:spLocks noGrp="1"/>
          </p:cNvSpPr>
          <p:nvPr>
            <p:ph type="pic" sz="quarter" idx="13"/>
          </p:nvPr>
        </p:nvSpPr>
        <p:spPr>
          <a:xfrm flipV="1">
            <a:off x="0" y="2"/>
            <a:ext cx="11741150" cy="2282825"/>
          </a:xfrm>
          <a:prstGeom prst="round1Rect">
            <a:avLst>
              <a:gd name="adj" fmla="val 10091"/>
            </a:avLst>
          </a:prstGeom>
        </p:spPr>
        <p:txBody>
          <a:bodyPr anchor="ctr">
            <a:normAutofit/>
          </a:bodyPr>
          <a:lstStyle>
            <a:lvl1pPr marL="0" indent="0" algn="ctr">
              <a:buNone/>
              <a:defRPr sz="1600" i="1">
                <a:solidFill>
                  <a:schemeClr val="tx1">
                    <a:lumMod val="50000"/>
                    <a:lumOff val="50000"/>
                  </a:schemeClr>
                </a:solidFill>
              </a:defRPr>
            </a:lvl1pPr>
          </a:lstStyle>
          <a:p>
            <a:r>
              <a:rPr lang="en-US"/>
              <a:t>Click icon to add picture</a:t>
            </a:r>
            <a:endParaRPr lang="en-GB"/>
          </a:p>
        </p:txBody>
      </p:sp>
      <p:sp>
        <p:nvSpPr>
          <p:cNvPr id="10" name="Slide Number Placeholder 5">
            <a:extLst>
              <a:ext uri="{FF2B5EF4-FFF2-40B4-BE49-F238E27FC236}">
                <a16:creationId xmlns:a16="http://schemas.microsoft.com/office/drawing/2014/main" id="{D22C3826-87D4-4C3C-96D3-1BB1F6B6A97C}"/>
              </a:ext>
            </a:extLst>
          </p:cNvPr>
          <p:cNvSpPr>
            <a:spLocks noGrp="1"/>
          </p:cNvSpPr>
          <p:nvPr>
            <p:ph type="sldNum" sz="quarter" idx="12"/>
          </p:nvPr>
        </p:nvSpPr>
        <p:spPr>
          <a:xfrm>
            <a:off x="6781801" y="6360375"/>
            <a:ext cx="4572000" cy="365125"/>
          </a:xfrm>
        </p:spPr>
        <p:txBody>
          <a:bodyPr/>
          <a:lstStyle>
            <a:lvl1pPr>
              <a:defRPr sz="1000">
                <a:latin typeface="+mj-lt"/>
              </a:defRPr>
            </a:lvl1pPr>
          </a:lstStyle>
          <a:p>
            <a:r>
              <a:rPr lang="en-GB" dirty="0"/>
              <a:t>www.integrityglobal.com     </a:t>
            </a:r>
            <a:r>
              <a:rPr lang="en-GB" dirty="0">
                <a:solidFill>
                  <a:srgbClr val="007DBA"/>
                </a:solidFill>
              </a:rPr>
              <a:t> |     </a:t>
            </a:r>
            <a:fld id="{21003410-E1F5-4750-8E52-471DE4360EFB}" type="slidenum">
              <a:rPr lang="en-GB" smtClean="0">
                <a:solidFill>
                  <a:srgbClr val="007DBA"/>
                </a:solidFill>
              </a:rPr>
              <a:pPr/>
              <a:t>‹#›</a:t>
            </a:fld>
            <a:endParaRPr lang="en-GB" dirty="0">
              <a:solidFill>
                <a:srgbClr val="007DBA"/>
              </a:solidFill>
            </a:endParaRPr>
          </a:p>
        </p:txBody>
      </p:sp>
      <p:cxnSp>
        <p:nvCxnSpPr>
          <p:cNvPr id="11" name="Straight Connector 10">
            <a:extLst>
              <a:ext uri="{FF2B5EF4-FFF2-40B4-BE49-F238E27FC236}">
                <a16:creationId xmlns:a16="http://schemas.microsoft.com/office/drawing/2014/main" id="{FD10EDA1-8FF3-470D-B4DF-04C7F31AAB98}"/>
              </a:ext>
            </a:extLst>
          </p:cNvPr>
          <p:cNvCxnSpPr/>
          <p:nvPr userDrawn="1"/>
        </p:nvCxnSpPr>
        <p:spPr>
          <a:xfrm>
            <a:off x="838201" y="6225453"/>
            <a:ext cx="1051560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8760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3781C-26CD-42BE-97FE-BAB2351BEBF3}"/>
              </a:ext>
            </a:extLst>
          </p:cNvPr>
          <p:cNvSpPr>
            <a:spLocks noGrp="1"/>
          </p:cNvSpPr>
          <p:nvPr>
            <p:ph type="title" hasCustomPrompt="1"/>
          </p:nvPr>
        </p:nvSpPr>
        <p:spPr/>
        <p:txBody>
          <a:bodyPr>
            <a:normAutofit/>
          </a:bodyPr>
          <a:lstStyle>
            <a:lvl1pPr>
              <a:defRPr sz="28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D0EA47C0-AB95-4C37-AB71-4833FB3EF63A}"/>
              </a:ext>
            </a:extLst>
          </p:cNvPr>
          <p:cNvSpPr>
            <a:spLocks noGrp="1"/>
          </p:cNvSpPr>
          <p:nvPr>
            <p:ph sz="half" idx="1"/>
          </p:nvPr>
        </p:nvSpPr>
        <p:spPr>
          <a:xfrm>
            <a:off x="838201" y="1825625"/>
            <a:ext cx="5181600" cy="4351338"/>
          </a:xfrm>
        </p:spPr>
        <p:txBody>
          <a:bodyPr/>
          <a:lstStyle>
            <a:lvl1pPr>
              <a:buClr>
                <a:srgbClr val="007DBA"/>
              </a:buClr>
              <a:defRPr sz="2400">
                <a:solidFill>
                  <a:schemeClr val="tx1">
                    <a:lumMod val="85000"/>
                    <a:lumOff val="15000"/>
                  </a:schemeClr>
                </a:solidFill>
              </a:defRPr>
            </a:lvl1pPr>
            <a:lvl2pPr>
              <a:defRPr sz="2000">
                <a:solidFill>
                  <a:schemeClr val="tx1">
                    <a:lumMod val="85000"/>
                    <a:lumOff val="15000"/>
                  </a:schemeClr>
                </a:solidFill>
              </a:defRPr>
            </a:lvl2pPr>
            <a:lvl3pPr>
              <a:defRPr sz="18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143ACBD0-BCEF-4B1A-8BCC-1F0DD16BB079}"/>
              </a:ext>
            </a:extLst>
          </p:cNvPr>
          <p:cNvSpPr>
            <a:spLocks noGrp="1"/>
          </p:cNvSpPr>
          <p:nvPr>
            <p:ph sz="half" idx="2"/>
          </p:nvPr>
        </p:nvSpPr>
        <p:spPr>
          <a:xfrm>
            <a:off x="6172201" y="1825625"/>
            <a:ext cx="5181600" cy="4351338"/>
          </a:xfrm>
        </p:spPr>
        <p:txBody>
          <a:bodyPr/>
          <a:lstStyle>
            <a:lvl1pPr>
              <a:buClr>
                <a:srgbClr val="007DBA"/>
              </a:buClr>
              <a:defRPr sz="2400" spc="-10" baseline="0">
                <a:solidFill>
                  <a:schemeClr val="tx1">
                    <a:lumMod val="85000"/>
                    <a:lumOff val="15000"/>
                  </a:schemeClr>
                </a:solidFill>
              </a:defRPr>
            </a:lvl1pPr>
            <a:lvl2pPr>
              <a:defRPr sz="2000" spc="-10" baseline="0">
                <a:solidFill>
                  <a:schemeClr val="tx1">
                    <a:lumMod val="85000"/>
                    <a:lumOff val="15000"/>
                  </a:schemeClr>
                </a:solidFill>
              </a:defRPr>
            </a:lvl2pPr>
            <a:lvl3pPr>
              <a:defRPr sz="1800" spc="-10" baseline="0">
                <a:solidFill>
                  <a:schemeClr val="tx1">
                    <a:lumMod val="85000"/>
                    <a:lumOff val="15000"/>
                  </a:schemeClr>
                </a:solidFill>
              </a:defRPr>
            </a:lvl3pPr>
            <a:lvl4pPr>
              <a:defRPr sz="1800" spc="-10" baseline="0">
                <a:solidFill>
                  <a:schemeClr val="tx1">
                    <a:lumMod val="85000"/>
                    <a:lumOff val="15000"/>
                  </a:schemeClr>
                </a:solidFill>
              </a:defRPr>
            </a:lvl4pPr>
            <a:lvl5pPr>
              <a:defRPr sz="1800" spc="-10" baseline="0">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a:extLst>
              <a:ext uri="{FF2B5EF4-FFF2-40B4-BE49-F238E27FC236}">
                <a16:creationId xmlns:a16="http://schemas.microsoft.com/office/drawing/2014/main" id="{1287AE4D-A941-4FF4-AF60-7E4513961962}"/>
              </a:ext>
            </a:extLst>
          </p:cNvPr>
          <p:cNvCxnSpPr>
            <a:cxnSpLocks/>
          </p:cNvCxnSpPr>
          <p:nvPr userDrawn="1"/>
        </p:nvCxnSpPr>
        <p:spPr>
          <a:xfrm>
            <a:off x="729695" y="628400"/>
            <a:ext cx="0" cy="714168"/>
          </a:xfrm>
          <a:prstGeom prst="line">
            <a:avLst/>
          </a:prstGeom>
          <a:ln w="28575" cap="rnd">
            <a:solidFill>
              <a:srgbClr val="007DBA"/>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819E803B-4F93-424B-BA2C-A08953B458DD}"/>
              </a:ext>
            </a:extLst>
          </p:cNvPr>
          <p:cNvSpPr>
            <a:spLocks noGrp="1"/>
          </p:cNvSpPr>
          <p:nvPr>
            <p:ph type="sldNum" sz="quarter" idx="12"/>
          </p:nvPr>
        </p:nvSpPr>
        <p:spPr>
          <a:xfrm>
            <a:off x="6781801" y="6360375"/>
            <a:ext cx="4572000" cy="365125"/>
          </a:xfrm>
        </p:spPr>
        <p:txBody>
          <a:bodyPr/>
          <a:lstStyle>
            <a:lvl1pPr>
              <a:defRPr sz="1000">
                <a:latin typeface="+mj-lt"/>
              </a:defRPr>
            </a:lvl1pPr>
          </a:lstStyle>
          <a:p>
            <a:r>
              <a:rPr lang="en-GB" dirty="0"/>
              <a:t>www.integrityglobal.com     </a:t>
            </a:r>
            <a:r>
              <a:rPr lang="en-GB" dirty="0">
                <a:solidFill>
                  <a:srgbClr val="007DBA"/>
                </a:solidFill>
              </a:rPr>
              <a:t> |     </a:t>
            </a:r>
            <a:fld id="{21003410-E1F5-4750-8E52-471DE4360EFB}" type="slidenum">
              <a:rPr lang="en-GB" smtClean="0">
                <a:solidFill>
                  <a:srgbClr val="007DBA"/>
                </a:solidFill>
              </a:rPr>
              <a:pPr/>
              <a:t>‹#›</a:t>
            </a:fld>
            <a:endParaRPr lang="en-GB" dirty="0">
              <a:solidFill>
                <a:srgbClr val="007DBA"/>
              </a:solidFill>
            </a:endParaRPr>
          </a:p>
        </p:txBody>
      </p:sp>
      <p:cxnSp>
        <p:nvCxnSpPr>
          <p:cNvPr id="12" name="Straight Connector 11">
            <a:extLst>
              <a:ext uri="{FF2B5EF4-FFF2-40B4-BE49-F238E27FC236}">
                <a16:creationId xmlns:a16="http://schemas.microsoft.com/office/drawing/2014/main" id="{1C431C65-FFF8-446A-B2CC-C8674974BECB}"/>
              </a:ext>
            </a:extLst>
          </p:cNvPr>
          <p:cNvCxnSpPr/>
          <p:nvPr userDrawn="1"/>
        </p:nvCxnSpPr>
        <p:spPr>
          <a:xfrm>
            <a:off x="838201" y="6225453"/>
            <a:ext cx="1051560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3563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728C9-6D14-40EA-92F1-1A65F0DC2D80}"/>
              </a:ext>
            </a:extLst>
          </p:cNvPr>
          <p:cNvSpPr>
            <a:spLocks noGrp="1"/>
          </p:cNvSpPr>
          <p:nvPr>
            <p:ph type="title" hasCustomPrompt="1"/>
          </p:nvPr>
        </p:nvSpPr>
        <p:spPr>
          <a:xfrm>
            <a:off x="839789" y="365127"/>
            <a:ext cx="10515600" cy="1325563"/>
          </a:xfrm>
        </p:spPr>
        <p:txBody>
          <a:bodyPr>
            <a:normAutofit/>
          </a:bodyPr>
          <a:lstStyle>
            <a:lvl1pPr>
              <a:defRPr sz="28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CA268CF-3029-460F-9B97-B8B5D1B4039A}"/>
              </a:ext>
            </a:extLst>
          </p:cNvPr>
          <p:cNvSpPr>
            <a:spLocks noGrp="1"/>
          </p:cNvSpPr>
          <p:nvPr>
            <p:ph type="body" idx="1"/>
          </p:nvPr>
        </p:nvSpPr>
        <p:spPr>
          <a:xfrm>
            <a:off x="839788" y="1681163"/>
            <a:ext cx="5157787" cy="543422"/>
          </a:xfrm>
        </p:spPr>
        <p:txBody>
          <a:bodyPr anchor="b">
            <a:normAutofit/>
          </a:bodyPr>
          <a:lstStyle>
            <a:lvl1pPr marL="0" indent="0">
              <a:buNone/>
              <a:defRPr sz="2400" b="1">
                <a:solidFill>
                  <a:srgbClr val="003057"/>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D7C199-3378-42C4-87E5-039F11377715}"/>
              </a:ext>
            </a:extLst>
          </p:cNvPr>
          <p:cNvSpPr>
            <a:spLocks noGrp="1"/>
          </p:cNvSpPr>
          <p:nvPr>
            <p:ph sz="half" idx="2"/>
          </p:nvPr>
        </p:nvSpPr>
        <p:spPr>
          <a:xfrm>
            <a:off x="839788" y="2505075"/>
            <a:ext cx="5157787" cy="3684588"/>
          </a:xfrm>
        </p:spPr>
        <p:txBody>
          <a:bodyPr/>
          <a:lstStyle>
            <a:lvl1pPr>
              <a:defRPr sz="2400" spc="-10" baseline="0"/>
            </a:lvl1pPr>
            <a:lvl2pPr>
              <a:defRPr sz="2000" spc="-10" baseline="0"/>
            </a:lvl2pPr>
            <a:lvl3pPr>
              <a:defRPr sz="1800" spc="-10" baseline="0"/>
            </a:lvl3pPr>
            <a:lvl4pPr>
              <a:defRPr sz="1800" spc="-10" baseline="0"/>
            </a:lvl4pPr>
            <a:lvl5pPr>
              <a:defRPr sz="1800" spc="-1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a:extLst>
              <a:ext uri="{FF2B5EF4-FFF2-40B4-BE49-F238E27FC236}">
                <a16:creationId xmlns:a16="http://schemas.microsoft.com/office/drawing/2014/main" id="{B0F21CFC-A0D7-4CE4-BE12-1C0A0D85693F}"/>
              </a:ext>
            </a:extLst>
          </p:cNvPr>
          <p:cNvSpPr>
            <a:spLocks noGrp="1"/>
          </p:cNvSpPr>
          <p:nvPr>
            <p:ph type="body" sz="quarter" idx="3"/>
          </p:nvPr>
        </p:nvSpPr>
        <p:spPr>
          <a:xfrm>
            <a:off x="6172200" y="1681163"/>
            <a:ext cx="5183188" cy="543422"/>
          </a:xfrm>
        </p:spPr>
        <p:txBody>
          <a:bodyPr anchor="b">
            <a:noAutofit/>
          </a:bodyPr>
          <a:lstStyle>
            <a:lvl1pPr marL="0" indent="0">
              <a:buNone/>
              <a:defRPr sz="2400" b="1">
                <a:solidFill>
                  <a:srgbClr val="003057"/>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F14D2A-42F5-407E-AFA1-47FC34718667}"/>
              </a:ext>
            </a:extLst>
          </p:cNvPr>
          <p:cNvSpPr>
            <a:spLocks noGrp="1"/>
          </p:cNvSpPr>
          <p:nvPr>
            <p:ph sz="quarter" idx="4"/>
          </p:nvPr>
        </p:nvSpPr>
        <p:spPr>
          <a:xfrm>
            <a:off x="6172200" y="2505075"/>
            <a:ext cx="5183188" cy="3684588"/>
          </a:xfrm>
        </p:spPr>
        <p:txBody>
          <a:bodyPr/>
          <a:lstStyle>
            <a:lvl1pPr>
              <a:defRPr sz="2400" spc="-10" baseline="0"/>
            </a:lvl1pPr>
            <a:lvl2pPr>
              <a:defRPr sz="2000" spc="-10" baseline="0"/>
            </a:lvl2pPr>
            <a:lvl3pPr>
              <a:defRPr sz="1800" spc="-10" baseline="0"/>
            </a:lvl3pPr>
            <a:lvl4pPr>
              <a:defRPr sz="1800" spc="-10" baseline="0"/>
            </a:lvl4pPr>
            <a:lvl5pPr>
              <a:defRPr sz="1800" spc="-1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0" name="Straight Connector 9">
            <a:extLst>
              <a:ext uri="{FF2B5EF4-FFF2-40B4-BE49-F238E27FC236}">
                <a16:creationId xmlns:a16="http://schemas.microsoft.com/office/drawing/2014/main" id="{997C174A-245A-4A7D-9DA9-357DDAC83465}"/>
              </a:ext>
            </a:extLst>
          </p:cNvPr>
          <p:cNvCxnSpPr>
            <a:cxnSpLocks/>
          </p:cNvCxnSpPr>
          <p:nvPr userDrawn="1"/>
        </p:nvCxnSpPr>
        <p:spPr>
          <a:xfrm>
            <a:off x="729695" y="628400"/>
            <a:ext cx="0" cy="714168"/>
          </a:xfrm>
          <a:prstGeom prst="line">
            <a:avLst/>
          </a:prstGeom>
          <a:ln w="28575" cap="rnd">
            <a:solidFill>
              <a:srgbClr val="007DB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A91AC90-795F-4001-A74B-9932CA8D1023}"/>
              </a:ext>
            </a:extLst>
          </p:cNvPr>
          <p:cNvCxnSpPr>
            <a:cxnSpLocks/>
          </p:cNvCxnSpPr>
          <p:nvPr userDrawn="1"/>
        </p:nvCxnSpPr>
        <p:spPr>
          <a:xfrm>
            <a:off x="838200" y="2303996"/>
            <a:ext cx="5159375" cy="0"/>
          </a:xfrm>
          <a:prstGeom prst="line">
            <a:avLst/>
          </a:prstGeom>
          <a:ln w="3175">
            <a:solidFill>
              <a:srgbClr val="00305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161CDAF-ADF0-4587-9C30-34908CB332FB}"/>
              </a:ext>
            </a:extLst>
          </p:cNvPr>
          <p:cNvCxnSpPr>
            <a:cxnSpLocks/>
          </p:cNvCxnSpPr>
          <p:nvPr userDrawn="1"/>
        </p:nvCxnSpPr>
        <p:spPr>
          <a:xfrm>
            <a:off x="6172201" y="2303996"/>
            <a:ext cx="5181600" cy="0"/>
          </a:xfrm>
          <a:prstGeom prst="line">
            <a:avLst/>
          </a:prstGeom>
          <a:ln w="3175">
            <a:solidFill>
              <a:srgbClr val="003057"/>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5FBFD6CD-AC19-43D0-A191-7B1ACB81249C}"/>
              </a:ext>
            </a:extLst>
          </p:cNvPr>
          <p:cNvSpPr>
            <a:spLocks noGrp="1"/>
          </p:cNvSpPr>
          <p:nvPr>
            <p:ph type="sldNum" sz="quarter" idx="12"/>
          </p:nvPr>
        </p:nvSpPr>
        <p:spPr>
          <a:xfrm>
            <a:off x="6781801" y="6360375"/>
            <a:ext cx="4572000" cy="365125"/>
          </a:xfrm>
        </p:spPr>
        <p:txBody>
          <a:bodyPr/>
          <a:lstStyle>
            <a:lvl1pPr>
              <a:defRPr sz="1000">
                <a:latin typeface="+mj-lt"/>
              </a:defRPr>
            </a:lvl1pPr>
          </a:lstStyle>
          <a:p>
            <a:r>
              <a:rPr lang="en-GB" dirty="0"/>
              <a:t>www.integrityglobal.com     </a:t>
            </a:r>
            <a:r>
              <a:rPr lang="en-GB" dirty="0">
                <a:solidFill>
                  <a:srgbClr val="007DBA"/>
                </a:solidFill>
              </a:rPr>
              <a:t> |     </a:t>
            </a:r>
            <a:fld id="{21003410-E1F5-4750-8E52-471DE4360EFB}" type="slidenum">
              <a:rPr lang="en-GB" smtClean="0">
                <a:solidFill>
                  <a:srgbClr val="007DBA"/>
                </a:solidFill>
              </a:rPr>
              <a:pPr/>
              <a:t>‹#›</a:t>
            </a:fld>
            <a:endParaRPr lang="en-GB" dirty="0">
              <a:solidFill>
                <a:srgbClr val="007DBA"/>
              </a:solidFill>
            </a:endParaRPr>
          </a:p>
        </p:txBody>
      </p:sp>
      <p:cxnSp>
        <p:nvCxnSpPr>
          <p:cNvPr id="13" name="Straight Connector 12">
            <a:extLst>
              <a:ext uri="{FF2B5EF4-FFF2-40B4-BE49-F238E27FC236}">
                <a16:creationId xmlns:a16="http://schemas.microsoft.com/office/drawing/2014/main" id="{A303AFAF-5A6C-451F-945C-9B68C3712A24}"/>
              </a:ext>
            </a:extLst>
          </p:cNvPr>
          <p:cNvCxnSpPr/>
          <p:nvPr userDrawn="1"/>
        </p:nvCxnSpPr>
        <p:spPr>
          <a:xfrm>
            <a:off x="838201" y="6225453"/>
            <a:ext cx="1051560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344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6E082E-0603-4DB9-998F-92CC9CD9A741}"/>
              </a:ext>
            </a:extLst>
          </p:cNvPr>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52C49A7A-DDD7-4B0F-9EF8-516B399670D0}"/>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CB793C9A-83A5-4CE7-B06F-19C1CAA2EA0F}"/>
              </a:ext>
            </a:extLst>
          </p:cNvPr>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6CE27C8F-DF07-4281-8389-71B715C9A390}"/>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1F6A13F-3AA3-4294-859D-24489E794A79}"/>
              </a:ext>
            </a:extLst>
          </p:cNvPr>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003410-E1F5-4750-8E52-471DE4360EFB}" type="slidenum">
              <a:rPr lang="en-GB" smtClean="0"/>
              <a:t>‹#›</a:t>
            </a:fld>
            <a:endParaRPr lang="en-GB"/>
          </a:p>
        </p:txBody>
      </p:sp>
    </p:spTree>
    <p:extLst>
      <p:ext uri="{BB962C8B-B14F-4D97-AF65-F5344CB8AC3E}">
        <p14:creationId xmlns:p14="http://schemas.microsoft.com/office/powerpoint/2010/main" val="1904973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4" r:id="rId5"/>
    <p:sldLayoutId id="2147483675" r:id="rId6"/>
    <p:sldLayoutId id="2147483663" r:id="rId7"/>
    <p:sldLayoutId id="2147483664" r:id="rId8"/>
    <p:sldLayoutId id="2147483665" r:id="rId9"/>
    <p:sldLayoutId id="2147483673" r:id="rId10"/>
    <p:sldLayoutId id="2147483667" r:id="rId11"/>
    <p:sldLayoutId id="2147483677" r:id="rId12"/>
    <p:sldLayoutId id="2147483679" r:id="rId13"/>
    <p:sldLayoutId id="2147483678" r:id="rId14"/>
    <p:sldLayoutId id="2147483680" r:id="rId15"/>
    <p:sldLayoutId id="2147483676" r:id="rId16"/>
  </p:sldLayoutIdLst>
  <p:hf hdr="0" ftr="0" dt="0"/>
  <p:txStyles>
    <p:titleStyle>
      <a:lvl1pPr algn="l" defTabSz="914400" rtl="0" eaLnBrk="1" latinLnBrk="0" hangingPunct="1">
        <a:lnSpc>
          <a:spcPct val="90000"/>
        </a:lnSpc>
        <a:spcBef>
          <a:spcPct val="0"/>
        </a:spcBef>
        <a:buNone/>
        <a:defRPr sz="3200" b="1" kern="1200">
          <a:solidFill>
            <a:srgbClr val="007DBA"/>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6A1F3080-35AF-4AAD-AC44-B81698190232}"/>
              </a:ext>
            </a:extLst>
          </p:cNvPr>
          <p:cNvSpPr>
            <a:spLocks noGrp="1"/>
          </p:cNvSpPr>
          <p:nvPr>
            <p:ph type="ctrTitle"/>
          </p:nvPr>
        </p:nvSpPr>
        <p:spPr/>
        <p:txBody>
          <a:bodyPr>
            <a:normAutofit fontScale="90000"/>
          </a:bodyPr>
          <a:lstStyle/>
          <a:p>
            <a:r>
              <a:rPr lang="en-US" dirty="0"/>
              <a:t>Enabling an adaptive MEL culture in fragile and conflict-affected contexts</a:t>
            </a:r>
            <a:endParaRPr lang="en-GB" dirty="0"/>
          </a:p>
        </p:txBody>
      </p:sp>
      <p:sp>
        <p:nvSpPr>
          <p:cNvPr id="27" name="Subtitle 26">
            <a:extLst>
              <a:ext uri="{FF2B5EF4-FFF2-40B4-BE49-F238E27FC236}">
                <a16:creationId xmlns:a16="http://schemas.microsoft.com/office/drawing/2014/main" id="{867BDF86-0CEB-4EB0-BBD5-4AC420010190}"/>
              </a:ext>
            </a:extLst>
          </p:cNvPr>
          <p:cNvSpPr>
            <a:spLocks noGrp="1"/>
          </p:cNvSpPr>
          <p:nvPr>
            <p:ph type="subTitle" idx="1"/>
          </p:nvPr>
        </p:nvSpPr>
        <p:spPr/>
        <p:txBody>
          <a:bodyPr/>
          <a:lstStyle/>
          <a:p>
            <a:r>
              <a:rPr lang="en-GB" dirty="0"/>
              <a:t>Lessons from the CSSF Global MEL project </a:t>
            </a:r>
          </a:p>
        </p:txBody>
      </p:sp>
      <p:sp>
        <p:nvSpPr>
          <p:cNvPr id="28" name="Text Placeholder 27">
            <a:extLst>
              <a:ext uri="{FF2B5EF4-FFF2-40B4-BE49-F238E27FC236}">
                <a16:creationId xmlns:a16="http://schemas.microsoft.com/office/drawing/2014/main" id="{E51109F0-D3C3-470C-8746-46A38312716B}"/>
              </a:ext>
            </a:extLst>
          </p:cNvPr>
          <p:cNvSpPr>
            <a:spLocks noGrp="1"/>
          </p:cNvSpPr>
          <p:nvPr>
            <p:ph type="body" sz="quarter" idx="14"/>
          </p:nvPr>
        </p:nvSpPr>
        <p:spPr/>
        <p:txBody>
          <a:bodyPr/>
          <a:lstStyle/>
          <a:p>
            <a:r>
              <a:rPr lang="en-GB" dirty="0"/>
              <a:t>September 2021</a:t>
            </a:r>
          </a:p>
        </p:txBody>
      </p:sp>
      <p:pic>
        <p:nvPicPr>
          <p:cNvPr id="21" name="Picture 20">
            <a:extLst>
              <a:ext uri="{FF2B5EF4-FFF2-40B4-BE49-F238E27FC236}">
                <a16:creationId xmlns:a16="http://schemas.microsoft.com/office/drawing/2014/main" id="{5EE4E50C-8884-429A-B28D-69EB23D49CC6}"/>
              </a:ext>
            </a:extLst>
          </p:cNvPr>
          <p:cNvPicPr>
            <a:picLocks noChangeAspect="1"/>
          </p:cNvPicPr>
          <p:nvPr/>
        </p:nvPicPr>
        <p:blipFill>
          <a:blip r:embed="rId2"/>
          <a:stretch>
            <a:fillRect/>
          </a:stretch>
        </p:blipFill>
        <p:spPr>
          <a:xfrm>
            <a:off x="431189" y="449263"/>
            <a:ext cx="6057900" cy="1733550"/>
          </a:xfrm>
          <a:prstGeom prst="rect">
            <a:avLst/>
          </a:prstGeom>
        </p:spPr>
      </p:pic>
      <p:pic>
        <p:nvPicPr>
          <p:cNvPr id="35" name="Picture Placeholder 34">
            <a:extLst>
              <a:ext uri="{FF2B5EF4-FFF2-40B4-BE49-F238E27FC236}">
                <a16:creationId xmlns:a16="http://schemas.microsoft.com/office/drawing/2014/main" id="{7AEC41D2-2D20-4968-82A1-FF72E972A9EB}"/>
              </a:ext>
            </a:extLst>
          </p:cNvPr>
          <p:cNvPicPr>
            <a:picLocks noGrp="1" noChangeAspect="1"/>
          </p:cNvPicPr>
          <p:nvPr>
            <p:ph type="pic" sz="quarter" idx="15"/>
          </p:nvPr>
        </p:nvPicPr>
        <p:blipFill rotWithShape="1">
          <a:blip r:embed="rId3"/>
          <a:srcRect t="5806" b="5806"/>
          <a:stretch/>
        </p:blipFill>
        <p:spPr>
          <a:xfrm>
            <a:off x="455614" y="449263"/>
            <a:ext cx="11280775" cy="2259012"/>
          </a:xfrm>
        </p:spPr>
      </p:pic>
    </p:spTree>
    <p:extLst>
      <p:ext uri="{BB962C8B-B14F-4D97-AF65-F5344CB8AC3E}">
        <p14:creationId xmlns:p14="http://schemas.microsoft.com/office/powerpoint/2010/main" val="1114732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AA87755-E919-354A-9D20-0B0F8635F72E}"/>
              </a:ext>
            </a:extLst>
          </p:cNvPr>
          <p:cNvSpPr/>
          <p:nvPr/>
        </p:nvSpPr>
        <p:spPr>
          <a:xfrm>
            <a:off x="7571232" y="0"/>
            <a:ext cx="4620768"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3565CB-D1F7-40AF-AED7-F2E7C6AA1193}"/>
              </a:ext>
            </a:extLst>
          </p:cNvPr>
          <p:cNvSpPr>
            <a:spLocks noGrp="1"/>
          </p:cNvSpPr>
          <p:nvPr>
            <p:ph type="title"/>
          </p:nvPr>
        </p:nvSpPr>
        <p:spPr/>
        <p:txBody>
          <a:bodyPr/>
          <a:lstStyle/>
          <a:p>
            <a:r>
              <a:rPr lang="en-GB" dirty="0"/>
              <a:t>GMEL’s approach to adaptive MEL</a:t>
            </a:r>
          </a:p>
        </p:txBody>
      </p:sp>
      <p:sp>
        <p:nvSpPr>
          <p:cNvPr id="3" name="Content Placeholder 2">
            <a:extLst>
              <a:ext uri="{FF2B5EF4-FFF2-40B4-BE49-F238E27FC236}">
                <a16:creationId xmlns:a16="http://schemas.microsoft.com/office/drawing/2014/main" id="{48156427-98E1-4AE2-880E-A7B779143A11}"/>
              </a:ext>
            </a:extLst>
          </p:cNvPr>
          <p:cNvSpPr>
            <a:spLocks noGrp="1"/>
          </p:cNvSpPr>
          <p:nvPr>
            <p:ph idx="1"/>
          </p:nvPr>
        </p:nvSpPr>
        <p:spPr>
          <a:xfrm>
            <a:off x="838199" y="1692000"/>
            <a:ext cx="6537961" cy="4171950"/>
          </a:xfrm>
        </p:spPr>
        <p:txBody>
          <a:bodyPr>
            <a:noAutofit/>
          </a:bodyPr>
          <a:lstStyle/>
          <a:p>
            <a:pPr lvl="0">
              <a:lnSpc>
                <a:spcPct val="100000"/>
              </a:lnSpc>
              <a:spcAft>
                <a:spcPts val="800"/>
              </a:spcAft>
              <a:buClr>
                <a:srgbClr val="003057"/>
              </a:buClr>
              <a:tabLst>
                <a:tab pos="457200" algn="l"/>
              </a:tabLst>
            </a:pPr>
            <a:r>
              <a:rPr lang="en-GB" sz="2200" dirty="0">
                <a:solidFill>
                  <a:schemeClr val="tx1">
                    <a:lumMod val="75000"/>
                    <a:lumOff val="25000"/>
                  </a:schemeClr>
                </a:solidFill>
                <a:effectLst/>
                <a:latin typeface="Agenda Regular"/>
                <a:ea typeface="Agenda Regular"/>
                <a:cs typeface="Times New Roman" panose="02020603050405020304" pitchFamily="18" charset="0"/>
              </a:rPr>
              <a:t>Creating an ongoing link between </a:t>
            </a:r>
            <a:r>
              <a:rPr lang="en-GB" sz="2200" b="1" dirty="0">
                <a:solidFill>
                  <a:srgbClr val="007DBA"/>
                </a:solidFill>
                <a:effectLst/>
                <a:latin typeface="Agenda Regular"/>
                <a:ea typeface="Agenda Regular"/>
                <a:cs typeface="Times New Roman" panose="02020603050405020304" pitchFamily="18" charset="0"/>
              </a:rPr>
              <a:t>evidence</a:t>
            </a:r>
            <a:r>
              <a:rPr lang="en-GB" sz="2200" dirty="0">
                <a:solidFill>
                  <a:srgbClr val="007DBA"/>
                </a:solidFill>
                <a:effectLst/>
                <a:latin typeface="Agenda Regular"/>
                <a:ea typeface="Agenda Regular"/>
                <a:cs typeface="Times New Roman" panose="02020603050405020304" pitchFamily="18" charset="0"/>
              </a:rPr>
              <a:t> </a:t>
            </a:r>
            <a:r>
              <a:rPr lang="en-GB" sz="2200" dirty="0">
                <a:solidFill>
                  <a:schemeClr val="tx1">
                    <a:lumMod val="75000"/>
                    <a:lumOff val="25000"/>
                  </a:schemeClr>
                </a:solidFill>
                <a:effectLst/>
                <a:latin typeface="Agenda Regular"/>
                <a:ea typeface="Agenda Regular"/>
                <a:cs typeface="Times New Roman" panose="02020603050405020304" pitchFamily="18" charset="0"/>
              </a:rPr>
              <a:t>and</a:t>
            </a:r>
            <a:r>
              <a:rPr lang="en-GB" sz="2200" dirty="0">
                <a:solidFill>
                  <a:srgbClr val="007DBA"/>
                </a:solidFill>
                <a:effectLst/>
                <a:latin typeface="Agenda Regular"/>
                <a:ea typeface="Agenda Regular"/>
                <a:cs typeface="Times New Roman" panose="02020603050405020304" pitchFamily="18" charset="0"/>
              </a:rPr>
              <a:t> </a:t>
            </a:r>
            <a:r>
              <a:rPr lang="en-GB" sz="2200" b="1" dirty="0">
                <a:solidFill>
                  <a:srgbClr val="007DBA"/>
                </a:solidFill>
                <a:effectLst/>
                <a:latin typeface="Agenda Regular"/>
                <a:ea typeface="Agenda Regular"/>
                <a:cs typeface="Times New Roman" panose="02020603050405020304" pitchFamily="18" charset="0"/>
              </a:rPr>
              <a:t>adaptation</a:t>
            </a:r>
            <a:endParaRPr lang="en-GB" sz="2200" b="1" dirty="0">
              <a:solidFill>
                <a:srgbClr val="007DBA"/>
              </a:solidFill>
              <a:latin typeface="Agenda Regular"/>
              <a:ea typeface="Agenda Regular"/>
              <a:cs typeface="Times New Roman" panose="02020603050405020304" pitchFamily="18" charset="0"/>
            </a:endParaRPr>
          </a:p>
          <a:p>
            <a:pPr lvl="0">
              <a:lnSpc>
                <a:spcPct val="100000"/>
              </a:lnSpc>
              <a:spcAft>
                <a:spcPts val="800"/>
              </a:spcAft>
              <a:buClr>
                <a:srgbClr val="003057"/>
              </a:buClr>
              <a:tabLst>
                <a:tab pos="457200" algn="l"/>
              </a:tabLst>
            </a:pPr>
            <a:r>
              <a:rPr lang="en-GB" sz="2200" dirty="0">
                <a:solidFill>
                  <a:schemeClr val="tx1">
                    <a:lumMod val="75000"/>
                    <a:lumOff val="25000"/>
                  </a:schemeClr>
                </a:solidFill>
                <a:latin typeface="Agenda Regular"/>
                <a:ea typeface="Agenda Regular"/>
                <a:cs typeface="Times New Roman" panose="02020603050405020304" pitchFamily="18" charset="0"/>
              </a:rPr>
              <a:t>Embraces complexity, uncertainty, external influences, and changing contexts</a:t>
            </a:r>
            <a:endParaRPr lang="en-GB" sz="2200" dirty="0">
              <a:solidFill>
                <a:schemeClr val="tx1">
                  <a:lumMod val="75000"/>
                  <a:lumOff val="25000"/>
                </a:schemeClr>
              </a:solidFill>
              <a:effectLst/>
              <a:latin typeface="Agenda Regular"/>
              <a:ea typeface="Agenda Regular"/>
              <a:cs typeface="Times New Roman" panose="02020603050405020304" pitchFamily="18" charset="0"/>
            </a:endParaRPr>
          </a:p>
          <a:p>
            <a:pPr>
              <a:lnSpc>
                <a:spcPct val="100000"/>
              </a:lnSpc>
              <a:spcAft>
                <a:spcPts val="600"/>
              </a:spcAft>
              <a:buClr>
                <a:srgbClr val="003057"/>
              </a:buClr>
              <a:tabLst>
                <a:tab pos="914400" algn="l"/>
              </a:tabLst>
            </a:pPr>
            <a:r>
              <a:rPr lang="en-GB" sz="2200" dirty="0">
                <a:solidFill>
                  <a:schemeClr val="tx1">
                    <a:lumMod val="75000"/>
                    <a:lumOff val="25000"/>
                  </a:schemeClr>
                </a:solidFill>
                <a:effectLst/>
                <a:latin typeface="Agenda Regular"/>
                <a:ea typeface="Agenda Regular"/>
                <a:cs typeface="Times New Roman" panose="02020603050405020304" pitchFamily="18" charset="0"/>
              </a:rPr>
              <a:t>Uses evaluative thinking to create feedback loops between evidence, context, learning, and decision-making</a:t>
            </a:r>
          </a:p>
          <a:p>
            <a:pPr lvl="0">
              <a:lnSpc>
                <a:spcPct val="100000"/>
              </a:lnSpc>
              <a:spcAft>
                <a:spcPts val="800"/>
              </a:spcAft>
              <a:buClr>
                <a:srgbClr val="003057"/>
              </a:buClr>
              <a:tabLst>
                <a:tab pos="457200" algn="l"/>
              </a:tabLst>
            </a:pPr>
            <a:r>
              <a:rPr lang="en-GB" sz="2200" dirty="0">
                <a:solidFill>
                  <a:schemeClr val="tx1">
                    <a:lumMod val="75000"/>
                    <a:lumOff val="25000"/>
                  </a:schemeClr>
                </a:solidFill>
                <a:effectLst/>
                <a:latin typeface="Agenda Regular"/>
                <a:ea typeface="Agenda Regular"/>
                <a:cs typeface="Times New Roman" panose="02020603050405020304" pitchFamily="18" charset="0"/>
              </a:rPr>
              <a:t>Involves addressing a change in </a:t>
            </a:r>
            <a:r>
              <a:rPr lang="en-GB" sz="2200" b="1" dirty="0">
                <a:solidFill>
                  <a:srgbClr val="007DBA"/>
                </a:solidFill>
                <a:effectLst/>
                <a:latin typeface="Agenda Regular"/>
                <a:ea typeface="Agenda Regular"/>
                <a:cs typeface="Times New Roman" panose="02020603050405020304" pitchFamily="18" charset="0"/>
              </a:rPr>
              <a:t>mindset</a:t>
            </a:r>
            <a:r>
              <a:rPr lang="en-GB" sz="2200" b="1" dirty="0">
                <a:solidFill>
                  <a:schemeClr val="tx1">
                    <a:lumMod val="75000"/>
                    <a:lumOff val="25000"/>
                  </a:schemeClr>
                </a:solidFill>
                <a:effectLst/>
                <a:latin typeface="Agenda Regular"/>
                <a:ea typeface="Agenda Regular"/>
                <a:cs typeface="Times New Roman" panose="02020603050405020304" pitchFamily="18" charset="0"/>
              </a:rPr>
              <a:t> </a:t>
            </a:r>
            <a:r>
              <a:rPr lang="en-GB" sz="2200" dirty="0">
                <a:solidFill>
                  <a:schemeClr val="tx1">
                    <a:lumMod val="75000"/>
                    <a:lumOff val="25000"/>
                  </a:schemeClr>
                </a:solidFill>
                <a:effectLst/>
                <a:latin typeface="Agenda Regular"/>
                <a:ea typeface="Agenda Regular"/>
                <a:cs typeface="Times New Roman" panose="02020603050405020304" pitchFamily="18" charset="0"/>
              </a:rPr>
              <a:t>by addressing adaptation as a cultural challenge</a:t>
            </a:r>
          </a:p>
        </p:txBody>
      </p:sp>
      <p:sp>
        <p:nvSpPr>
          <p:cNvPr id="5" name="Slide Number Placeholder 4">
            <a:extLst>
              <a:ext uri="{FF2B5EF4-FFF2-40B4-BE49-F238E27FC236}">
                <a16:creationId xmlns:a16="http://schemas.microsoft.com/office/drawing/2014/main" id="{31FE9797-A06F-4DFF-BC75-3E4EADE5B24B}"/>
              </a:ext>
            </a:extLst>
          </p:cNvPr>
          <p:cNvSpPr>
            <a:spLocks noGrp="1"/>
          </p:cNvSpPr>
          <p:nvPr>
            <p:ph type="sldNum" sz="quarter" idx="12"/>
          </p:nvPr>
        </p:nvSpPr>
        <p:spPr/>
        <p:txBody>
          <a:bodyPr/>
          <a:lstStyle/>
          <a:p>
            <a:r>
              <a:rPr lang="en-GB" dirty="0"/>
              <a:t>www.integrityglobal.com     </a:t>
            </a:r>
            <a:r>
              <a:rPr lang="en-GB" dirty="0">
                <a:solidFill>
                  <a:srgbClr val="007DBA"/>
                </a:solidFill>
              </a:rPr>
              <a:t> |     </a:t>
            </a:r>
            <a:fld id="{21003410-E1F5-4750-8E52-471DE4360EFB}" type="slidenum">
              <a:rPr lang="en-GB" smtClean="0">
                <a:solidFill>
                  <a:srgbClr val="007DBA"/>
                </a:solidFill>
              </a:rPr>
              <a:pPr/>
              <a:t>10</a:t>
            </a:fld>
            <a:endParaRPr lang="en-GB" dirty="0">
              <a:solidFill>
                <a:srgbClr val="007DBA"/>
              </a:solidFill>
            </a:endParaRPr>
          </a:p>
        </p:txBody>
      </p:sp>
      <p:grpSp>
        <p:nvGrpSpPr>
          <p:cNvPr id="6" name="Group 5">
            <a:extLst>
              <a:ext uri="{FF2B5EF4-FFF2-40B4-BE49-F238E27FC236}">
                <a16:creationId xmlns:a16="http://schemas.microsoft.com/office/drawing/2014/main" id="{6EF32D8D-2102-AC45-85C7-25F8F93DCEF0}"/>
              </a:ext>
            </a:extLst>
          </p:cNvPr>
          <p:cNvGrpSpPr/>
          <p:nvPr/>
        </p:nvGrpSpPr>
        <p:grpSpPr>
          <a:xfrm>
            <a:off x="889416" y="5935206"/>
            <a:ext cx="9144000" cy="665243"/>
            <a:chOff x="889416" y="5935206"/>
            <a:chExt cx="9144000" cy="665243"/>
          </a:xfrm>
        </p:grpSpPr>
        <p:sp>
          <p:nvSpPr>
            <p:cNvPr id="7" name="Title 25">
              <a:extLst>
                <a:ext uri="{FF2B5EF4-FFF2-40B4-BE49-F238E27FC236}">
                  <a16:creationId xmlns:a16="http://schemas.microsoft.com/office/drawing/2014/main" id="{04BC222C-3A68-654C-8305-C6C5A1937648}"/>
                </a:ext>
              </a:extLst>
            </p:cNvPr>
            <p:cNvSpPr txBox="1">
              <a:spLocks/>
            </p:cNvSpPr>
            <p:nvPr/>
          </p:nvSpPr>
          <p:spPr>
            <a:xfrm>
              <a:off x="889416" y="5935206"/>
              <a:ext cx="5892385" cy="305158"/>
            </a:xfrm>
            <a:prstGeom prst="rect">
              <a:avLst/>
            </a:prstGeom>
          </p:spPr>
          <p:txBody>
            <a:bodyPr>
              <a:normAutofit fontScale="97500"/>
            </a:bodyPr>
            <a:lstStyle>
              <a:lvl1pPr algn="l" defTabSz="914400" rtl="0" eaLnBrk="1" latinLnBrk="0" hangingPunct="1">
                <a:lnSpc>
                  <a:spcPct val="90000"/>
                </a:lnSpc>
                <a:spcBef>
                  <a:spcPct val="0"/>
                </a:spcBef>
                <a:buNone/>
                <a:defRPr sz="3200" b="1" kern="1200">
                  <a:solidFill>
                    <a:srgbClr val="007DBA"/>
                  </a:solidFill>
                  <a:latin typeface="Arial" panose="020B0604020202020204" pitchFamily="34" charset="0"/>
                  <a:ea typeface="+mj-ea"/>
                  <a:cs typeface="Arial" panose="020B0604020202020204" pitchFamily="34" charset="0"/>
                </a:defRPr>
              </a:lvl1pPr>
            </a:lstStyle>
            <a:p>
              <a:r>
                <a:rPr lang="en-US" sz="1200" dirty="0">
                  <a:solidFill>
                    <a:schemeClr val="bg1">
                      <a:lumMod val="85000"/>
                    </a:schemeClr>
                  </a:solidFill>
                </a:rPr>
                <a:t>Enabling an adaptive MEL culture in fragile and conflict-affected contexts</a:t>
              </a:r>
              <a:endParaRPr lang="en-GB" sz="1200" dirty="0">
                <a:solidFill>
                  <a:schemeClr val="bg1">
                    <a:lumMod val="85000"/>
                  </a:schemeClr>
                </a:solidFill>
              </a:endParaRPr>
            </a:p>
          </p:txBody>
        </p:sp>
        <p:sp>
          <p:nvSpPr>
            <p:cNvPr id="8" name="Subtitle 26">
              <a:extLst>
                <a:ext uri="{FF2B5EF4-FFF2-40B4-BE49-F238E27FC236}">
                  <a16:creationId xmlns:a16="http://schemas.microsoft.com/office/drawing/2014/main" id="{3A4378A6-39D7-D845-9E8C-9BEB7DF03717}"/>
                </a:ext>
              </a:extLst>
            </p:cNvPr>
            <p:cNvSpPr txBox="1">
              <a:spLocks/>
            </p:cNvSpPr>
            <p:nvPr/>
          </p:nvSpPr>
          <p:spPr>
            <a:xfrm>
              <a:off x="889416" y="6280705"/>
              <a:ext cx="9144000" cy="3197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a:solidFill>
                    <a:schemeClr val="bg1">
                      <a:lumMod val="85000"/>
                    </a:schemeClr>
                  </a:solidFill>
                </a:rPr>
                <a:t>Lessons from the CSSF Global MEL project </a:t>
              </a:r>
            </a:p>
          </p:txBody>
        </p:sp>
      </p:grpSp>
      <p:grpSp>
        <p:nvGrpSpPr>
          <p:cNvPr id="19" name="Group 18">
            <a:extLst>
              <a:ext uri="{FF2B5EF4-FFF2-40B4-BE49-F238E27FC236}">
                <a16:creationId xmlns:a16="http://schemas.microsoft.com/office/drawing/2014/main" id="{4EB84F85-2C6E-5F4F-8C5A-BAAB1CF08E01}"/>
              </a:ext>
            </a:extLst>
          </p:cNvPr>
          <p:cNvGrpSpPr/>
          <p:nvPr/>
        </p:nvGrpSpPr>
        <p:grpSpPr>
          <a:xfrm>
            <a:off x="8010306" y="1545751"/>
            <a:ext cx="4046220" cy="3766498"/>
            <a:chOff x="7816596" y="1172524"/>
            <a:chExt cx="4046220" cy="3766498"/>
          </a:xfrm>
        </p:grpSpPr>
        <p:sp>
          <p:nvSpPr>
            <p:cNvPr id="9" name="Rectangle 8">
              <a:extLst>
                <a:ext uri="{FF2B5EF4-FFF2-40B4-BE49-F238E27FC236}">
                  <a16:creationId xmlns:a16="http://schemas.microsoft.com/office/drawing/2014/main" id="{6C9DA964-3F47-4F47-B17C-4375A4DA3EA4}"/>
                </a:ext>
              </a:extLst>
            </p:cNvPr>
            <p:cNvSpPr/>
            <p:nvPr/>
          </p:nvSpPr>
          <p:spPr>
            <a:xfrm>
              <a:off x="7816596" y="1841828"/>
              <a:ext cx="4046220" cy="2246769"/>
            </a:xfrm>
            <a:prstGeom prst="rect">
              <a:avLst/>
            </a:prstGeom>
          </p:spPr>
          <p:txBody>
            <a:bodyPr wrap="square">
              <a:spAutoFit/>
            </a:bodyPr>
            <a:lstStyle/>
            <a:p>
              <a:r>
                <a:rPr lang="en-GB" sz="2800" b="1" i="1" dirty="0">
                  <a:solidFill>
                    <a:srgbClr val="003057"/>
                  </a:solidFill>
                  <a:latin typeface="Agenda-Medium" pitchFamily="2" charset="0"/>
                  <a:ea typeface="Agenda Regular"/>
                  <a:cs typeface="Times New Roman" panose="02020603050405020304" pitchFamily="18" charset="0"/>
                </a:rPr>
                <a:t>Evaluative thinking </a:t>
              </a:r>
              <a:br>
                <a:rPr lang="en-GB" sz="2800" b="1" i="1" dirty="0">
                  <a:solidFill>
                    <a:srgbClr val="003057"/>
                  </a:solidFill>
                  <a:latin typeface="Agenda-Medium" pitchFamily="2" charset="0"/>
                  <a:ea typeface="Agenda Regular"/>
                  <a:cs typeface="Times New Roman" panose="02020603050405020304" pitchFamily="18" charset="0"/>
                </a:rPr>
              </a:br>
              <a:r>
                <a:rPr lang="en-GB" sz="2800" b="1" i="1" dirty="0">
                  <a:solidFill>
                    <a:srgbClr val="003057"/>
                  </a:solidFill>
                  <a:latin typeface="Agenda-Medium" pitchFamily="2" charset="0"/>
                  <a:ea typeface="Agenda Regular"/>
                  <a:cs typeface="Times New Roman" panose="02020603050405020304" pitchFamily="18" charset="0"/>
                </a:rPr>
                <a:t>reflects the ability to creatively navigate </a:t>
              </a:r>
              <a:br>
                <a:rPr lang="en-GB" sz="2800" b="1" i="1" dirty="0">
                  <a:solidFill>
                    <a:srgbClr val="003057"/>
                  </a:solidFill>
                  <a:latin typeface="Agenda-Medium" pitchFamily="2" charset="0"/>
                  <a:ea typeface="Agenda Regular"/>
                  <a:cs typeface="Times New Roman" panose="02020603050405020304" pitchFamily="18" charset="0"/>
                </a:rPr>
              </a:br>
              <a:r>
                <a:rPr lang="en-GB" sz="2800" b="1" i="1" dirty="0">
                  <a:solidFill>
                    <a:srgbClr val="003057"/>
                  </a:solidFill>
                  <a:latin typeface="Agenda-Medium" pitchFamily="2" charset="0"/>
                  <a:ea typeface="Agenda Regular"/>
                  <a:cs typeface="Times New Roman" panose="02020603050405020304" pitchFamily="18" charset="0"/>
                </a:rPr>
                <a:t>uncertainty, ambiguity, and complexity</a:t>
              </a:r>
              <a:endParaRPr lang="en-GB" sz="2800" b="1" dirty="0">
                <a:solidFill>
                  <a:srgbClr val="003057"/>
                </a:solidFill>
                <a:latin typeface="Agenda-Medium" pitchFamily="2" charset="0"/>
                <a:ea typeface="Agenda Regular"/>
                <a:cs typeface="Times New Roman" panose="02020603050405020304" pitchFamily="18" charset="0"/>
              </a:endParaRPr>
            </a:p>
          </p:txBody>
        </p:sp>
        <p:sp>
          <p:nvSpPr>
            <p:cNvPr id="10" name="Rectangle 9">
              <a:extLst>
                <a:ext uri="{FF2B5EF4-FFF2-40B4-BE49-F238E27FC236}">
                  <a16:creationId xmlns:a16="http://schemas.microsoft.com/office/drawing/2014/main" id="{34CEE4D8-0893-5C4D-98F2-69F08F45DDBB}"/>
                </a:ext>
              </a:extLst>
            </p:cNvPr>
            <p:cNvSpPr/>
            <p:nvPr/>
          </p:nvSpPr>
          <p:spPr>
            <a:xfrm>
              <a:off x="7838236" y="4088597"/>
              <a:ext cx="579005" cy="369332"/>
            </a:xfrm>
            <a:prstGeom prst="rect">
              <a:avLst/>
            </a:prstGeom>
          </p:spPr>
          <p:txBody>
            <a:bodyPr wrap="none">
              <a:spAutoFit/>
            </a:bodyPr>
            <a:lstStyle/>
            <a:p>
              <a:r>
                <a:rPr lang="en-GB" dirty="0">
                  <a:solidFill>
                    <a:srgbClr val="007DBA"/>
                  </a:solidFill>
                  <a:latin typeface="Agenda-Medium" pitchFamily="2" charset="0"/>
                  <a:ea typeface="Agenda Regular"/>
                  <a:cs typeface="Times New Roman" panose="02020603050405020304" pitchFamily="18" charset="0"/>
                </a:rPr>
                <a:t>Hills</a:t>
              </a:r>
              <a:endParaRPr lang="en-US" dirty="0">
                <a:solidFill>
                  <a:srgbClr val="007DBA"/>
                </a:solidFill>
              </a:endParaRPr>
            </a:p>
          </p:txBody>
        </p:sp>
        <p:sp>
          <p:nvSpPr>
            <p:cNvPr id="11" name="Rectangle 10">
              <a:extLst>
                <a:ext uri="{FF2B5EF4-FFF2-40B4-BE49-F238E27FC236}">
                  <a16:creationId xmlns:a16="http://schemas.microsoft.com/office/drawing/2014/main" id="{EF79D9DA-12EA-784B-A4D4-58D5F9DB9208}"/>
                </a:ext>
              </a:extLst>
            </p:cNvPr>
            <p:cNvSpPr/>
            <p:nvPr/>
          </p:nvSpPr>
          <p:spPr>
            <a:xfrm>
              <a:off x="7816596" y="1172524"/>
              <a:ext cx="622286" cy="1323439"/>
            </a:xfrm>
            <a:prstGeom prst="rect">
              <a:avLst/>
            </a:prstGeom>
          </p:spPr>
          <p:txBody>
            <a:bodyPr wrap="none">
              <a:spAutoFit/>
            </a:bodyPr>
            <a:lstStyle/>
            <a:p>
              <a:r>
                <a:rPr lang="en-GB" sz="8000" dirty="0">
                  <a:solidFill>
                    <a:srgbClr val="007DBA"/>
                  </a:solidFill>
                  <a:latin typeface="Agenda-Bold" pitchFamily="2" charset="0"/>
                </a:rPr>
                <a:t>“</a:t>
              </a:r>
              <a:endParaRPr lang="en-US" sz="8000" dirty="0">
                <a:solidFill>
                  <a:srgbClr val="007DBA"/>
                </a:solidFill>
                <a:latin typeface="Agenda-Bold" pitchFamily="2" charset="0"/>
              </a:endParaRPr>
            </a:p>
          </p:txBody>
        </p:sp>
        <p:sp>
          <p:nvSpPr>
            <p:cNvPr id="12" name="Rectangle 11">
              <a:extLst>
                <a:ext uri="{FF2B5EF4-FFF2-40B4-BE49-F238E27FC236}">
                  <a16:creationId xmlns:a16="http://schemas.microsoft.com/office/drawing/2014/main" id="{759647A4-F726-644B-94B9-6D54CDA0F1CD}"/>
                </a:ext>
              </a:extLst>
            </p:cNvPr>
            <p:cNvSpPr/>
            <p:nvPr/>
          </p:nvSpPr>
          <p:spPr>
            <a:xfrm>
              <a:off x="10757917" y="3615583"/>
              <a:ext cx="622286" cy="1323439"/>
            </a:xfrm>
            <a:prstGeom prst="rect">
              <a:avLst/>
            </a:prstGeom>
          </p:spPr>
          <p:txBody>
            <a:bodyPr wrap="none">
              <a:spAutoFit/>
            </a:bodyPr>
            <a:lstStyle/>
            <a:p>
              <a:r>
                <a:rPr lang="en-GB" sz="8000" dirty="0">
                  <a:solidFill>
                    <a:srgbClr val="007DBA"/>
                  </a:solidFill>
                  <a:latin typeface="Agenda-Bold" pitchFamily="2" charset="0"/>
                </a:rPr>
                <a:t>”</a:t>
              </a:r>
              <a:endParaRPr lang="en-US" sz="8000" dirty="0">
                <a:solidFill>
                  <a:srgbClr val="007DBA"/>
                </a:solidFill>
                <a:latin typeface="Agenda-Bold" pitchFamily="2" charset="0"/>
              </a:endParaRPr>
            </a:p>
          </p:txBody>
        </p:sp>
        <p:cxnSp>
          <p:nvCxnSpPr>
            <p:cNvPr id="15" name="Straight Connector 14">
              <a:extLst>
                <a:ext uri="{FF2B5EF4-FFF2-40B4-BE49-F238E27FC236}">
                  <a16:creationId xmlns:a16="http://schemas.microsoft.com/office/drawing/2014/main" id="{3234442B-621E-2743-B8D2-9EE504E80F55}"/>
                </a:ext>
              </a:extLst>
            </p:cNvPr>
            <p:cNvCxnSpPr/>
            <p:nvPr/>
          </p:nvCxnSpPr>
          <p:spPr>
            <a:xfrm>
              <a:off x="8417241" y="1690690"/>
              <a:ext cx="2835975" cy="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4C82631-F711-B841-993F-6361AED72685}"/>
                </a:ext>
              </a:extLst>
            </p:cNvPr>
            <p:cNvCxnSpPr>
              <a:cxnSpLocks/>
            </p:cNvCxnSpPr>
            <p:nvPr/>
          </p:nvCxnSpPr>
          <p:spPr>
            <a:xfrm>
              <a:off x="8478200" y="4165633"/>
              <a:ext cx="2092264" cy="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a:extLst>
              <a:ext uri="{FF2B5EF4-FFF2-40B4-BE49-F238E27FC236}">
                <a16:creationId xmlns:a16="http://schemas.microsoft.com/office/drawing/2014/main" id="{09DD7C46-59D5-9D47-A4AC-71F5B49C20C3}"/>
              </a:ext>
            </a:extLst>
          </p:cNvPr>
          <p:cNvCxnSpPr/>
          <p:nvPr/>
        </p:nvCxnSpPr>
        <p:spPr>
          <a:xfrm>
            <a:off x="838201" y="6225453"/>
            <a:ext cx="1051560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24947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154C9-500A-4D1C-90D0-395BB66F69E3}"/>
              </a:ext>
            </a:extLst>
          </p:cNvPr>
          <p:cNvSpPr>
            <a:spLocks noGrp="1"/>
          </p:cNvSpPr>
          <p:nvPr>
            <p:ph type="title"/>
          </p:nvPr>
        </p:nvSpPr>
        <p:spPr/>
        <p:txBody>
          <a:bodyPr/>
          <a:lstStyle/>
          <a:p>
            <a:r>
              <a:rPr lang="en-GB" dirty="0"/>
              <a:t>Targeted Adaptive MEL interventions</a:t>
            </a:r>
          </a:p>
        </p:txBody>
      </p:sp>
      <p:grpSp>
        <p:nvGrpSpPr>
          <p:cNvPr id="6" name="Group 5">
            <a:extLst>
              <a:ext uri="{FF2B5EF4-FFF2-40B4-BE49-F238E27FC236}">
                <a16:creationId xmlns:a16="http://schemas.microsoft.com/office/drawing/2014/main" id="{47E66658-2695-0F46-A272-D65A8F2D9D31}"/>
              </a:ext>
            </a:extLst>
          </p:cNvPr>
          <p:cNvGrpSpPr/>
          <p:nvPr/>
        </p:nvGrpSpPr>
        <p:grpSpPr>
          <a:xfrm>
            <a:off x="889416" y="5935206"/>
            <a:ext cx="9144000" cy="665243"/>
            <a:chOff x="889416" y="5935206"/>
            <a:chExt cx="9144000" cy="665243"/>
          </a:xfrm>
        </p:grpSpPr>
        <p:sp>
          <p:nvSpPr>
            <p:cNvPr id="8" name="Title 25">
              <a:extLst>
                <a:ext uri="{FF2B5EF4-FFF2-40B4-BE49-F238E27FC236}">
                  <a16:creationId xmlns:a16="http://schemas.microsoft.com/office/drawing/2014/main" id="{13C58C86-7E19-A543-9D8A-08EF35292267}"/>
                </a:ext>
              </a:extLst>
            </p:cNvPr>
            <p:cNvSpPr txBox="1">
              <a:spLocks/>
            </p:cNvSpPr>
            <p:nvPr/>
          </p:nvSpPr>
          <p:spPr>
            <a:xfrm>
              <a:off x="889416" y="5935206"/>
              <a:ext cx="5892385" cy="305158"/>
            </a:xfrm>
            <a:prstGeom prst="rect">
              <a:avLst/>
            </a:prstGeom>
          </p:spPr>
          <p:txBody>
            <a:bodyPr>
              <a:normAutofit fontScale="97500"/>
            </a:bodyPr>
            <a:lstStyle>
              <a:lvl1pPr algn="l" defTabSz="914400" rtl="0" eaLnBrk="1" latinLnBrk="0" hangingPunct="1">
                <a:lnSpc>
                  <a:spcPct val="90000"/>
                </a:lnSpc>
                <a:spcBef>
                  <a:spcPct val="0"/>
                </a:spcBef>
                <a:buNone/>
                <a:defRPr sz="3200" b="1" kern="1200">
                  <a:solidFill>
                    <a:srgbClr val="007DBA"/>
                  </a:solidFill>
                  <a:latin typeface="Arial" panose="020B0604020202020204" pitchFamily="34" charset="0"/>
                  <a:ea typeface="+mj-ea"/>
                  <a:cs typeface="Arial" panose="020B0604020202020204" pitchFamily="34" charset="0"/>
                </a:defRPr>
              </a:lvl1pPr>
            </a:lstStyle>
            <a:p>
              <a:r>
                <a:rPr lang="en-US" sz="1200" dirty="0">
                  <a:solidFill>
                    <a:schemeClr val="bg1">
                      <a:lumMod val="85000"/>
                    </a:schemeClr>
                  </a:solidFill>
                </a:rPr>
                <a:t>Enabling an adaptive MEL culture in fragile and conflict-affected contexts</a:t>
              </a:r>
              <a:endParaRPr lang="en-GB" sz="1200" dirty="0">
                <a:solidFill>
                  <a:schemeClr val="bg1">
                    <a:lumMod val="85000"/>
                  </a:schemeClr>
                </a:solidFill>
              </a:endParaRPr>
            </a:p>
          </p:txBody>
        </p:sp>
        <p:sp>
          <p:nvSpPr>
            <p:cNvPr id="9" name="Subtitle 26">
              <a:extLst>
                <a:ext uri="{FF2B5EF4-FFF2-40B4-BE49-F238E27FC236}">
                  <a16:creationId xmlns:a16="http://schemas.microsoft.com/office/drawing/2014/main" id="{4A27CCD9-33D8-6441-8C2C-2A31FA05E56C}"/>
                </a:ext>
              </a:extLst>
            </p:cNvPr>
            <p:cNvSpPr txBox="1">
              <a:spLocks/>
            </p:cNvSpPr>
            <p:nvPr/>
          </p:nvSpPr>
          <p:spPr>
            <a:xfrm>
              <a:off x="889416" y="6280705"/>
              <a:ext cx="9144000" cy="3197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a:solidFill>
                    <a:schemeClr val="bg1">
                      <a:lumMod val="85000"/>
                    </a:schemeClr>
                  </a:solidFill>
                </a:rPr>
                <a:t>Lessons from the CSSF Global MEL project </a:t>
              </a:r>
            </a:p>
          </p:txBody>
        </p:sp>
      </p:grpSp>
      <p:grpSp>
        <p:nvGrpSpPr>
          <p:cNvPr id="60" name="Group 59">
            <a:extLst>
              <a:ext uri="{FF2B5EF4-FFF2-40B4-BE49-F238E27FC236}">
                <a16:creationId xmlns:a16="http://schemas.microsoft.com/office/drawing/2014/main" id="{1986C009-5734-BE49-B1E9-907C4D8E2F79}"/>
              </a:ext>
            </a:extLst>
          </p:cNvPr>
          <p:cNvGrpSpPr/>
          <p:nvPr/>
        </p:nvGrpSpPr>
        <p:grpSpPr>
          <a:xfrm>
            <a:off x="770193" y="1692000"/>
            <a:ext cx="3598604" cy="3900831"/>
            <a:chOff x="770193" y="1874806"/>
            <a:chExt cx="3598604" cy="3900831"/>
          </a:xfrm>
        </p:grpSpPr>
        <p:sp>
          <p:nvSpPr>
            <p:cNvPr id="3" name="Rectangle 2">
              <a:extLst>
                <a:ext uri="{FF2B5EF4-FFF2-40B4-BE49-F238E27FC236}">
                  <a16:creationId xmlns:a16="http://schemas.microsoft.com/office/drawing/2014/main" id="{547B3649-DF44-4045-A7B5-5797B31D9C2A}"/>
                </a:ext>
              </a:extLst>
            </p:cNvPr>
            <p:cNvSpPr/>
            <p:nvPr/>
          </p:nvSpPr>
          <p:spPr>
            <a:xfrm>
              <a:off x="1295816" y="1898750"/>
              <a:ext cx="1156086" cy="369332"/>
            </a:xfrm>
            <a:prstGeom prst="rect">
              <a:avLst/>
            </a:prstGeom>
          </p:spPr>
          <p:txBody>
            <a:bodyPr wrap="none">
              <a:spAutoFit/>
            </a:bodyPr>
            <a:lstStyle/>
            <a:p>
              <a:pPr lvl="0"/>
              <a:r>
                <a:rPr lang="en-GB" spc="300" dirty="0">
                  <a:solidFill>
                    <a:srgbClr val="00B050"/>
                  </a:solidFill>
                  <a:latin typeface="Agenda-Bold" pitchFamily="2" charset="0"/>
                </a:rPr>
                <a:t>DESIGN</a:t>
              </a:r>
            </a:p>
          </p:txBody>
        </p:sp>
        <p:sp>
          <p:nvSpPr>
            <p:cNvPr id="4" name="Hexagon 3">
              <a:extLst>
                <a:ext uri="{FF2B5EF4-FFF2-40B4-BE49-F238E27FC236}">
                  <a16:creationId xmlns:a16="http://schemas.microsoft.com/office/drawing/2014/main" id="{45F079A1-4868-314B-A210-838E4630CE74}"/>
                </a:ext>
              </a:extLst>
            </p:cNvPr>
            <p:cNvSpPr/>
            <p:nvPr/>
          </p:nvSpPr>
          <p:spPr>
            <a:xfrm rot="5400000">
              <a:off x="737681" y="1907318"/>
              <a:ext cx="471424" cy="406400"/>
            </a:xfrm>
            <a:prstGeom prst="hexagon">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116AC06D-DB7B-E841-AE8B-49C59F577089}"/>
                </a:ext>
              </a:extLst>
            </p:cNvPr>
            <p:cNvCxnSpPr>
              <a:cxnSpLocks/>
              <a:stCxn id="4" idx="0"/>
            </p:cNvCxnSpPr>
            <p:nvPr/>
          </p:nvCxnSpPr>
          <p:spPr>
            <a:xfrm>
              <a:off x="973393" y="2346230"/>
              <a:ext cx="0" cy="238542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099CB7AC-7C2F-4F41-8144-8010B72AB258}"/>
                </a:ext>
              </a:extLst>
            </p:cNvPr>
            <p:cNvSpPr/>
            <p:nvPr/>
          </p:nvSpPr>
          <p:spPr>
            <a:xfrm>
              <a:off x="1295816" y="2416256"/>
              <a:ext cx="3072981" cy="3359381"/>
            </a:xfrm>
            <a:prstGeom prst="rect">
              <a:avLst/>
            </a:prstGeom>
          </p:spPr>
          <p:txBody>
            <a:bodyPr wrap="square">
              <a:spAutoFit/>
            </a:bodyPr>
            <a:lstStyle/>
            <a:p>
              <a:pPr lvl="0">
                <a:lnSpc>
                  <a:spcPct val="80000"/>
                </a:lnSpc>
              </a:pPr>
              <a:r>
                <a:rPr lang="en-GB" sz="2200" dirty="0">
                  <a:solidFill>
                    <a:schemeClr val="tx1">
                      <a:lumMod val="75000"/>
                      <a:lumOff val="25000"/>
                    </a:schemeClr>
                  </a:solidFill>
                  <a:latin typeface="Agenda-Regular" pitchFamily="2" charset="0"/>
                </a:rPr>
                <a:t>Developing an actor-based theory of change</a:t>
              </a:r>
            </a:p>
            <a:p>
              <a:pPr lvl="0">
                <a:lnSpc>
                  <a:spcPct val="80000"/>
                </a:lnSpc>
              </a:pPr>
              <a:endParaRPr lang="en-GB" sz="2200" dirty="0">
                <a:solidFill>
                  <a:schemeClr val="tx1">
                    <a:lumMod val="75000"/>
                    <a:lumOff val="25000"/>
                  </a:schemeClr>
                </a:solidFill>
                <a:latin typeface="Agenda-Regular" pitchFamily="2" charset="0"/>
              </a:endParaRPr>
            </a:p>
            <a:p>
              <a:pPr>
                <a:lnSpc>
                  <a:spcPct val="80000"/>
                </a:lnSpc>
              </a:pPr>
              <a:r>
                <a:rPr lang="en-GB" sz="2200" dirty="0">
                  <a:solidFill>
                    <a:schemeClr val="tx1">
                      <a:lumMod val="75000"/>
                      <a:lumOff val="25000"/>
                    </a:schemeClr>
                  </a:solidFill>
                  <a:latin typeface="Agenda-Regular" pitchFamily="2" charset="0"/>
                </a:rPr>
                <a:t>Alternatives to results frameworks using outcome mapping/harvesting </a:t>
              </a:r>
            </a:p>
            <a:p>
              <a:pPr>
                <a:lnSpc>
                  <a:spcPct val="80000"/>
                </a:lnSpc>
              </a:pPr>
              <a:endParaRPr lang="en-GB" sz="2200" dirty="0">
                <a:solidFill>
                  <a:schemeClr val="tx1">
                    <a:lumMod val="75000"/>
                    <a:lumOff val="25000"/>
                  </a:schemeClr>
                </a:solidFill>
                <a:latin typeface="Agenda-Regular" pitchFamily="2" charset="0"/>
              </a:endParaRPr>
            </a:p>
            <a:p>
              <a:pPr>
                <a:lnSpc>
                  <a:spcPct val="80000"/>
                </a:lnSpc>
              </a:pPr>
              <a:r>
                <a:rPr lang="en-GB" sz="2200" dirty="0">
                  <a:solidFill>
                    <a:schemeClr val="tx1">
                      <a:lumMod val="75000"/>
                      <a:lumOff val="25000"/>
                    </a:schemeClr>
                  </a:solidFill>
                  <a:latin typeface="Agenda-Regular" pitchFamily="2" charset="0"/>
                </a:rPr>
                <a:t>Ensuring conflict sensitive results and evidence measures</a:t>
              </a:r>
            </a:p>
            <a:p>
              <a:pPr lvl="0">
                <a:lnSpc>
                  <a:spcPct val="80000"/>
                </a:lnSpc>
              </a:pPr>
              <a:endParaRPr lang="en-GB" sz="2200" dirty="0">
                <a:solidFill>
                  <a:schemeClr val="tx1">
                    <a:lumMod val="75000"/>
                    <a:lumOff val="25000"/>
                  </a:schemeClr>
                </a:solidFill>
                <a:latin typeface="Agenda-Regular" pitchFamily="2" charset="0"/>
              </a:endParaRPr>
            </a:p>
          </p:txBody>
        </p:sp>
        <p:cxnSp>
          <p:nvCxnSpPr>
            <p:cNvPr id="18" name="Straight Connector 17">
              <a:extLst>
                <a:ext uri="{FF2B5EF4-FFF2-40B4-BE49-F238E27FC236}">
                  <a16:creationId xmlns:a16="http://schemas.microsoft.com/office/drawing/2014/main" id="{E98A44E8-27DE-474A-A272-CDCE3559B506}"/>
                </a:ext>
              </a:extLst>
            </p:cNvPr>
            <p:cNvCxnSpPr>
              <a:cxnSpLocks/>
            </p:cNvCxnSpPr>
            <p:nvPr/>
          </p:nvCxnSpPr>
          <p:spPr>
            <a:xfrm flipH="1">
              <a:off x="973394" y="2561772"/>
              <a:ext cx="15872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C08E420A-A4E6-DC44-A5AC-94029F16CBD3}"/>
                </a:ext>
              </a:extLst>
            </p:cNvPr>
            <p:cNvSpPr/>
            <p:nvPr/>
          </p:nvSpPr>
          <p:spPr>
            <a:xfrm>
              <a:off x="1132114" y="2488444"/>
              <a:ext cx="146655" cy="146655"/>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a:extLst>
                <a:ext uri="{FF2B5EF4-FFF2-40B4-BE49-F238E27FC236}">
                  <a16:creationId xmlns:a16="http://schemas.microsoft.com/office/drawing/2014/main" id="{0E426BD4-3001-994F-9349-E5BE6C60AFC0}"/>
                </a:ext>
              </a:extLst>
            </p:cNvPr>
            <p:cNvCxnSpPr>
              <a:cxnSpLocks/>
            </p:cNvCxnSpPr>
            <p:nvPr/>
          </p:nvCxnSpPr>
          <p:spPr>
            <a:xfrm flipH="1">
              <a:off x="973394" y="3373060"/>
              <a:ext cx="15872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46D6268A-906B-A34B-AE87-3A52314061C7}"/>
                </a:ext>
              </a:extLst>
            </p:cNvPr>
            <p:cNvSpPr/>
            <p:nvPr/>
          </p:nvSpPr>
          <p:spPr>
            <a:xfrm>
              <a:off x="1132114" y="3299732"/>
              <a:ext cx="146655" cy="146655"/>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0F86E21-29D4-6B49-AB6C-01CBD8EFA0BD}"/>
                </a:ext>
              </a:extLst>
            </p:cNvPr>
            <p:cNvCxnSpPr>
              <a:cxnSpLocks/>
            </p:cNvCxnSpPr>
            <p:nvPr/>
          </p:nvCxnSpPr>
          <p:spPr>
            <a:xfrm flipH="1">
              <a:off x="973394" y="4716791"/>
              <a:ext cx="15872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71DE7017-4D12-9C40-94E8-721603690155}"/>
                </a:ext>
              </a:extLst>
            </p:cNvPr>
            <p:cNvSpPr/>
            <p:nvPr/>
          </p:nvSpPr>
          <p:spPr>
            <a:xfrm>
              <a:off x="1132114" y="4643463"/>
              <a:ext cx="146655" cy="146655"/>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Straight Connector 26">
              <a:extLst>
                <a:ext uri="{FF2B5EF4-FFF2-40B4-BE49-F238E27FC236}">
                  <a16:creationId xmlns:a16="http://schemas.microsoft.com/office/drawing/2014/main" id="{C217A76E-A1B2-AA49-BE62-AB1BC3068F82}"/>
                </a:ext>
              </a:extLst>
            </p:cNvPr>
            <p:cNvCxnSpPr>
              <a:cxnSpLocks/>
            </p:cNvCxnSpPr>
            <p:nvPr/>
          </p:nvCxnSpPr>
          <p:spPr>
            <a:xfrm flipH="1">
              <a:off x="1402241" y="3075679"/>
              <a:ext cx="2510540"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6EF8CC0-FAA6-3542-B8DD-32CD3FCE80B9}"/>
                </a:ext>
              </a:extLst>
            </p:cNvPr>
            <p:cNvCxnSpPr>
              <a:cxnSpLocks/>
            </p:cNvCxnSpPr>
            <p:nvPr/>
          </p:nvCxnSpPr>
          <p:spPr>
            <a:xfrm flipH="1">
              <a:off x="1402241" y="4447280"/>
              <a:ext cx="2510540"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482019B6-CC74-DB49-B3C4-046EB368B43A}"/>
              </a:ext>
            </a:extLst>
          </p:cNvPr>
          <p:cNvGrpSpPr/>
          <p:nvPr/>
        </p:nvGrpSpPr>
        <p:grpSpPr>
          <a:xfrm>
            <a:off x="4517586" y="1692000"/>
            <a:ext cx="3598604" cy="3359144"/>
            <a:chOff x="4666441" y="1866841"/>
            <a:chExt cx="3598604" cy="3359144"/>
          </a:xfrm>
        </p:grpSpPr>
        <p:sp>
          <p:nvSpPr>
            <p:cNvPr id="31" name="Rectangle 30">
              <a:extLst>
                <a:ext uri="{FF2B5EF4-FFF2-40B4-BE49-F238E27FC236}">
                  <a16:creationId xmlns:a16="http://schemas.microsoft.com/office/drawing/2014/main" id="{14B35F81-A67F-514A-88F0-7919158C6D4B}"/>
                </a:ext>
              </a:extLst>
            </p:cNvPr>
            <p:cNvSpPr/>
            <p:nvPr/>
          </p:nvSpPr>
          <p:spPr>
            <a:xfrm>
              <a:off x="5192064" y="1890785"/>
              <a:ext cx="1438214" cy="369332"/>
            </a:xfrm>
            <a:prstGeom prst="rect">
              <a:avLst/>
            </a:prstGeom>
          </p:spPr>
          <p:txBody>
            <a:bodyPr wrap="none">
              <a:spAutoFit/>
            </a:bodyPr>
            <a:lstStyle/>
            <a:p>
              <a:pPr lvl="0"/>
              <a:r>
                <a:rPr lang="en-GB" spc="300" dirty="0">
                  <a:solidFill>
                    <a:srgbClr val="003057"/>
                  </a:solidFill>
                  <a:latin typeface="Agenda-Bold" pitchFamily="2" charset="0"/>
                </a:rPr>
                <a:t>DELIVERY</a:t>
              </a:r>
            </a:p>
          </p:txBody>
        </p:sp>
        <p:sp>
          <p:nvSpPr>
            <p:cNvPr id="32" name="Hexagon 31">
              <a:extLst>
                <a:ext uri="{FF2B5EF4-FFF2-40B4-BE49-F238E27FC236}">
                  <a16:creationId xmlns:a16="http://schemas.microsoft.com/office/drawing/2014/main" id="{C380CF01-BF52-5049-BC8F-C294F84A093E}"/>
                </a:ext>
              </a:extLst>
            </p:cNvPr>
            <p:cNvSpPr/>
            <p:nvPr/>
          </p:nvSpPr>
          <p:spPr>
            <a:xfrm rot="5400000">
              <a:off x="4633929" y="1899353"/>
              <a:ext cx="471424" cy="406400"/>
            </a:xfrm>
            <a:prstGeom prst="hexagon">
              <a:avLst/>
            </a:prstGeom>
            <a:noFill/>
            <a:ln w="63500">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8D79BB7C-9E90-D949-B851-82C7FBA7C0AA}"/>
                </a:ext>
              </a:extLst>
            </p:cNvPr>
            <p:cNvCxnSpPr>
              <a:cxnSpLocks/>
              <a:stCxn id="32" idx="0"/>
            </p:cNvCxnSpPr>
            <p:nvPr/>
          </p:nvCxnSpPr>
          <p:spPr>
            <a:xfrm>
              <a:off x="4869641" y="2338265"/>
              <a:ext cx="0" cy="2109015"/>
            </a:xfrm>
            <a:prstGeom prst="line">
              <a:avLst/>
            </a:prstGeom>
            <a:ln w="38100">
              <a:solidFill>
                <a:srgbClr val="003057"/>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7A1EDC9A-74D6-0943-AA23-27B66961B861}"/>
                </a:ext>
              </a:extLst>
            </p:cNvPr>
            <p:cNvSpPr/>
            <p:nvPr/>
          </p:nvSpPr>
          <p:spPr>
            <a:xfrm>
              <a:off x="5192064" y="2408291"/>
              <a:ext cx="3072981" cy="2817694"/>
            </a:xfrm>
            <a:prstGeom prst="rect">
              <a:avLst/>
            </a:prstGeom>
          </p:spPr>
          <p:txBody>
            <a:bodyPr wrap="square">
              <a:spAutoFit/>
            </a:bodyPr>
            <a:lstStyle/>
            <a:p>
              <a:pPr lvl="0">
                <a:lnSpc>
                  <a:spcPct val="80000"/>
                </a:lnSpc>
              </a:pPr>
              <a:r>
                <a:rPr lang="en-GB" sz="2200" dirty="0">
                  <a:solidFill>
                    <a:schemeClr val="tx1">
                      <a:lumMod val="75000"/>
                      <a:lumOff val="25000"/>
                    </a:schemeClr>
                  </a:solidFill>
                  <a:latin typeface="Agenda-Regular" pitchFamily="2" charset="0"/>
                </a:rPr>
                <a:t>Improving use of context monitoring </a:t>
              </a:r>
            </a:p>
            <a:p>
              <a:pPr lvl="0">
                <a:lnSpc>
                  <a:spcPct val="80000"/>
                </a:lnSpc>
              </a:pPr>
              <a:endParaRPr lang="en-GB" sz="2200" dirty="0">
                <a:solidFill>
                  <a:schemeClr val="tx1">
                    <a:lumMod val="75000"/>
                    <a:lumOff val="25000"/>
                  </a:schemeClr>
                </a:solidFill>
                <a:latin typeface="Agenda-Regular" pitchFamily="2" charset="0"/>
              </a:endParaRPr>
            </a:p>
            <a:p>
              <a:pPr>
                <a:lnSpc>
                  <a:spcPct val="80000"/>
                </a:lnSpc>
              </a:pPr>
              <a:r>
                <a:rPr lang="en-GB" sz="2200" dirty="0">
                  <a:solidFill>
                    <a:schemeClr val="tx1">
                      <a:lumMod val="75000"/>
                      <a:lumOff val="25000"/>
                    </a:schemeClr>
                  </a:solidFill>
                  <a:latin typeface="Agenda-Regular" pitchFamily="2" charset="0"/>
                </a:rPr>
                <a:t>Incorporating real time data collection dashboards</a:t>
              </a:r>
            </a:p>
            <a:p>
              <a:pPr>
                <a:lnSpc>
                  <a:spcPct val="80000"/>
                </a:lnSpc>
              </a:pPr>
              <a:endParaRPr lang="en-GB" sz="2200" dirty="0">
                <a:solidFill>
                  <a:schemeClr val="tx1">
                    <a:lumMod val="75000"/>
                    <a:lumOff val="25000"/>
                  </a:schemeClr>
                </a:solidFill>
                <a:latin typeface="Agenda-Regular" pitchFamily="2" charset="0"/>
              </a:endParaRPr>
            </a:p>
            <a:p>
              <a:pPr>
                <a:lnSpc>
                  <a:spcPct val="80000"/>
                </a:lnSpc>
              </a:pPr>
              <a:r>
                <a:rPr lang="en-GB" sz="2200" dirty="0">
                  <a:solidFill>
                    <a:schemeClr val="tx1">
                      <a:lumMod val="75000"/>
                      <a:lumOff val="25000"/>
                    </a:schemeClr>
                  </a:solidFill>
                  <a:latin typeface="Agenda-Regular" pitchFamily="2" charset="0"/>
                </a:rPr>
                <a:t>Participatory methods to collect change stories or harvest outcomes</a:t>
              </a:r>
            </a:p>
          </p:txBody>
        </p:sp>
        <p:cxnSp>
          <p:nvCxnSpPr>
            <p:cNvPr id="35" name="Straight Connector 34">
              <a:extLst>
                <a:ext uri="{FF2B5EF4-FFF2-40B4-BE49-F238E27FC236}">
                  <a16:creationId xmlns:a16="http://schemas.microsoft.com/office/drawing/2014/main" id="{3985207E-F6DD-FE4A-A492-6A2B406C51F9}"/>
                </a:ext>
              </a:extLst>
            </p:cNvPr>
            <p:cNvCxnSpPr>
              <a:cxnSpLocks/>
            </p:cNvCxnSpPr>
            <p:nvPr/>
          </p:nvCxnSpPr>
          <p:spPr>
            <a:xfrm flipH="1">
              <a:off x="4869642" y="2553807"/>
              <a:ext cx="158720" cy="0"/>
            </a:xfrm>
            <a:prstGeom prst="line">
              <a:avLst/>
            </a:prstGeom>
            <a:ln w="38100">
              <a:solidFill>
                <a:srgbClr val="003057"/>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7EA7B06D-9B9B-4C44-BAC7-E0BE5B92E93B}"/>
                </a:ext>
              </a:extLst>
            </p:cNvPr>
            <p:cNvSpPr/>
            <p:nvPr/>
          </p:nvSpPr>
          <p:spPr>
            <a:xfrm>
              <a:off x="5028362" y="2480479"/>
              <a:ext cx="146655" cy="146655"/>
            </a:xfrm>
            <a:prstGeom prst="ellipse">
              <a:avLst/>
            </a:prstGeom>
            <a:noFill/>
            <a:ln w="38100">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 name="Straight Connector 36">
              <a:extLst>
                <a:ext uri="{FF2B5EF4-FFF2-40B4-BE49-F238E27FC236}">
                  <a16:creationId xmlns:a16="http://schemas.microsoft.com/office/drawing/2014/main" id="{ED7754F2-6F08-4745-8C2D-30596765B03D}"/>
                </a:ext>
              </a:extLst>
            </p:cNvPr>
            <p:cNvCxnSpPr>
              <a:cxnSpLocks/>
            </p:cNvCxnSpPr>
            <p:nvPr/>
          </p:nvCxnSpPr>
          <p:spPr>
            <a:xfrm flipH="1">
              <a:off x="4869642" y="3365095"/>
              <a:ext cx="158720" cy="0"/>
            </a:xfrm>
            <a:prstGeom prst="line">
              <a:avLst/>
            </a:prstGeom>
            <a:ln w="38100">
              <a:solidFill>
                <a:srgbClr val="003057"/>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C8034443-6CC5-8C4E-82B4-40E4B4D247A0}"/>
                </a:ext>
              </a:extLst>
            </p:cNvPr>
            <p:cNvSpPr/>
            <p:nvPr/>
          </p:nvSpPr>
          <p:spPr>
            <a:xfrm>
              <a:off x="5028362" y="3291767"/>
              <a:ext cx="146655" cy="146655"/>
            </a:xfrm>
            <a:prstGeom prst="ellipse">
              <a:avLst/>
            </a:prstGeom>
            <a:noFill/>
            <a:ln w="38100">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9" name="Straight Connector 38">
              <a:extLst>
                <a:ext uri="{FF2B5EF4-FFF2-40B4-BE49-F238E27FC236}">
                  <a16:creationId xmlns:a16="http://schemas.microsoft.com/office/drawing/2014/main" id="{98F0A1F4-1791-D245-AD37-ADE429E920AF}"/>
                </a:ext>
              </a:extLst>
            </p:cNvPr>
            <p:cNvCxnSpPr>
              <a:cxnSpLocks/>
            </p:cNvCxnSpPr>
            <p:nvPr/>
          </p:nvCxnSpPr>
          <p:spPr>
            <a:xfrm flipH="1">
              <a:off x="4869642" y="4429861"/>
              <a:ext cx="158720" cy="0"/>
            </a:xfrm>
            <a:prstGeom prst="line">
              <a:avLst/>
            </a:prstGeom>
            <a:ln w="38100">
              <a:solidFill>
                <a:srgbClr val="003057"/>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71423D0E-1F9D-7D41-8C0B-CB599CF3840B}"/>
                </a:ext>
              </a:extLst>
            </p:cNvPr>
            <p:cNvSpPr/>
            <p:nvPr/>
          </p:nvSpPr>
          <p:spPr>
            <a:xfrm>
              <a:off x="5028362" y="4356533"/>
              <a:ext cx="146655" cy="146655"/>
            </a:xfrm>
            <a:prstGeom prst="ellipse">
              <a:avLst/>
            </a:prstGeom>
            <a:noFill/>
            <a:ln w="38100">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74BCA5FE-1F5F-EB4A-9E2B-B412DBDA79B5}"/>
                </a:ext>
              </a:extLst>
            </p:cNvPr>
            <p:cNvCxnSpPr>
              <a:cxnSpLocks/>
            </p:cNvCxnSpPr>
            <p:nvPr/>
          </p:nvCxnSpPr>
          <p:spPr>
            <a:xfrm flipH="1">
              <a:off x="5298489" y="3067714"/>
              <a:ext cx="2510540"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2DECFB5-A03E-CF49-B3CB-36C9CAF4858F}"/>
                </a:ext>
              </a:extLst>
            </p:cNvPr>
            <p:cNvCxnSpPr>
              <a:cxnSpLocks/>
            </p:cNvCxnSpPr>
            <p:nvPr/>
          </p:nvCxnSpPr>
          <p:spPr>
            <a:xfrm flipH="1">
              <a:off x="5298489" y="4167849"/>
              <a:ext cx="2510540"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C3E0D48F-579C-C74F-8D29-492090F8D2D4}"/>
              </a:ext>
            </a:extLst>
          </p:cNvPr>
          <p:cNvGrpSpPr/>
          <p:nvPr/>
        </p:nvGrpSpPr>
        <p:grpSpPr>
          <a:xfrm>
            <a:off x="8229615" y="1692000"/>
            <a:ext cx="3598604" cy="3088301"/>
            <a:chOff x="8463530" y="1854831"/>
            <a:chExt cx="3598604" cy="3088301"/>
          </a:xfrm>
        </p:grpSpPr>
        <p:sp>
          <p:nvSpPr>
            <p:cNvPr id="44" name="Rectangle 43">
              <a:extLst>
                <a:ext uri="{FF2B5EF4-FFF2-40B4-BE49-F238E27FC236}">
                  <a16:creationId xmlns:a16="http://schemas.microsoft.com/office/drawing/2014/main" id="{850A6EAF-6545-D84E-B40E-EB0FBC8E2100}"/>
                </a:ext>
              </a:extLst>
            </p:cNvPr>
            <p:cNvSpPr/>
            <p:nvPr/>
          </p:nvSpPr>
          <p:spPr>
            <a:xfrm>
              <a:off x="8989153" y="1878775"/>
              <a:ext cx="1981633" cy="369332"/>
            </a:xfrm>
            <a:prstGeom prst="rect">
              <a:avLst/>
            </a:prstGeom>
          </p:spPr>
          <p:txBody>
            <a:bodyPr wrap="none">
              <a:spAutoFit/>
            </a:bodyPr>
            <a:lstStyle/>
            <a:p>
              <a:pPr lvl="0"/>
              <a:r>
                <a:rPr lang="en-GB" spc="300" dirty="0">
                  <a:solidFill>
                    <a:srgbClr val="007DBA"/>
                  </a:solidFill>
                  <a:latin typeface="Agenda-Bold" pitchFamily="2" charset="0"/>
                </a:rPr>
                <a:t>GOVERNANCE</a:t>
              </a:r>
            </a:p>
          </p:txBody>
        </p:sp>
        <p:sp>
          <p:nvSpPr>
            <p:cNvPr id="45" name="Hexagon 44">
              <a:extLst>
                <a:ext uri="{FF2B5EF4-FFF2-40B4-BE49-F238E27FC236}">
                  <a16:creationId xmlns:a16="http://schemas.microsoft.com/office/drawing/2014/main" id="{C19D0DEA-B467-A948-8A5E-3AACF3354553}"/>
                </a:ext>
              </a:extLst>
            </p:cNvPr>
            <p:cNvSpPr/>
            <p:nvPr/>
          </p:nvSpPr>
          <p:spPr>
            <a:xfrm rot="5400000">
              <a:off x="8431018" y="1887343"/>
              <a:ext cx="471424" cy="406400"/>
            </a:xfrm>
            <a:prstGeom prst="hexagon">
              <a:avLst/>
            </a:prstGeom>
            <a:noFill/>
            <a:ln w="63500">
              <a:solidFill>
                <a:srgbClr val="007D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E0A60606-806F-6042-818D-C09E29C7BE90}"/>
                </a:ext>
              </a:extLst>
            </p:cNvPr>
            <p:cNvCxnSpPr>
              <a:cxnSpLocks/>
              <a:stCxn id="45" idx="0"/>
            </p:cNvCxnSpPr>
            <p:nvPr/>
          </p:nvCxnSpPr>
          <p:spPr>
            <a:xfrm>
              <a:off x="8666730" y="2326255"/>
              <a:ext cx="0" cy="2109015"/>
            </a:xfrm>
            <a:prstGeom prst="line">
              <a:avLst/>
            </a:prstGeom>
            <a:ln w="38100">
              <a:solidFill>
                <a:srgbClr val="007DBA"/>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A03F4CC6-B8C0-C848-8AA6-31441B31B83F}"/>
                </a:ext>
              </a:extLst>
            </p:cNvPr>
            <p:cNvSpPr/>
            <p:nvPr/>
          </p:nvSpPr>
          <p:spPr>
            <a:xfrm>
              <a:off x="8989153" y="2396281"/>
              <a:ext cx="3072981" cy="2546851"/>
            </a:xfrm>
            <a:prstGeom prst="rect">
              <a:avLst/>
            </a:prstGeom>
          </p:spPr>
          <p:txBody>
            <a:bodyPr wrap="square">
              <a:spAutoFit/>
            </a:bodyPr>
            <a:lstStyle/>
            <a:p>
              <a:pPr lvl="0">
                <a:lnSpc>
                  <a:spcPct val="80000"/>
                </a:lnSpc>
              </a:pPr>
              <a:r>
                <a:rPr lang="en-GB" sz="2200" dirty="0">
                  <a:solidFill>
                    <a:schemeClr val="tx1">
                      <a:lumMod val="75000"/>
                      <a:lumOff val="25000"/>
                    </a:schemeClr>
                  </a:solidFill>
                  <a:latin typeface="Agenda-Regular" pitchFamily="2" charset="0"/>
                </a:rPr>
                <a:t>Synthesising evidence across </a:t>
              </a:r>
              <a:r>
                <a:rPr lang="en-GB" sz="2200" dirty="0" err="1">
                  <a:solidFill>
                    <a:schemeClr val="tx1">
                      <a:lumMod val="75000"/>
                      <a:lumOff val="25000"/>
                    </a:schemeClr>
                  </a:solidFill>
                  <a:latin typeface="Agenda-Regular" pitchFamily="2" charset="0"/>
                </a:rPr>
                <a:t>thematics</a:t>
              </a:r>
              <a:r>
                <a:rPr lang="en-GB" sz="2200" dirty="0">
                  <a:solidFill>
                    <a:schemeClr val="tx1">
                      <a:lumMod val="75000"/>
                      <a:lumOff val="25000"/>
                    </a:schemeClr>
                  </a:solidFill>
                  <a:latin typeface="Agenda-Regular" pitchFamily="2" charset="0"/>
                </a:rPr>
                <a:t> or geographies</a:t>
              </a:r>
            </a:p>
            <a:p>
              <a:pPr lvl="0">
                <a:lnSpc>
                  <a:spcPct val="80000"/>
                </a:lnSpc>
              </a:pPr>
              <a:endParaRPr lang="en-GB" sz="2200" dirty="0">
                <a:solidFill>
                  <a:schemeClr val="tx1">
                    <a:lumMod val="75000"/>
                    <a:lumOff val="25000"/>
                  </a:schemeClr>
                </a:solidFill>
                <a:latin typeface="Agenda-Regular" pitchFamily="2" charset="0"/>
              </a:endParaRPr>
            </a:p>
            <a:p>
              <a:pPr>
                <a:lnSpc>
                  <a:spcPct val="80000"/>
                </a:lnSpc>
              </a:pPr>
              <a:r>
                <a:rPr lang="en-GB" sz="2200" dirty="0">
                  <a:solidFill>
                    <a:schemeClr val="tx1">
                      <a:lumMod val="75000"/>
                      <a:lumOff val="25000"/>
                    </a:schemeClr>
                  </a:solidFill>
                  <a:latin typeface="Agenda-Regular" pitchFamily="2" charset="0"/>
                </a:rPr>
                <a:t>Improving understanding of risk</a:t>
              </a:r>
            </a:p>
            <a:p>
              <a:pPr>
                <a:lnSpc>
                  <a:spcPct val="80000"/>
                </a:lnSpc>
              </a:pPr>
              <a:endParaRPr lang="en-GB" sz="2200" dirty="0">
                <a:solidFill>
                  <a:schemeClr val="tx1">
                    <a:lumMod val="75000"/>
                    <a:lumOff val="25000"/>
                  </a:schemeClr>
                </a:solidFill>
                <a:latin typeface="Agenda-Regular" pitchFamily="2" charset="0"/>
              </a:endParaRPr>
            </a:p>
            <a:p>
              <a:pPr>
                <a:lnSpc>
                  <a:spcPct val="80000"/>
                </a:lnSpc>
              </a:pPr>
              <a:r>
                <a:rPr lang="en-GB" sz="2200" dirty="0">
                  <a:solidFill>
                    <a:schemeClr val="tx1">
                      <a:lumMod val="75000"/>
                      <a:lumOff val="25000"/>
                    </a:schemeClr>
                  </a:solidFill>
                  <a:latin typeface="Agenda-Regular" pitchFamily="2" charset="0"/>
                </a:rPr>
                <a:t>Development of fund level framing indicators</a:t>
              </a:r>
            </a:p>
          </p:txBody>
        </p:sp>
        <p:cxnSp>
          <p:nvCxnSpPr>
            <p:cNvPr id="48" name="Straight Connector 47">
              <a:extLst>
                <a:ext uri="{FF2B5EF4-FFF2-40B4-BE49-F238E27FC236}">
                  <a16:creationId xmlns:a16="http://schemas.microsoft.com/office/drawing/2014/main" id="{53AE1852-E0C1-0046-964A-847F87695210}"/>
                </a:ext>
              </a:extLst>
            </p:cNvPr>
            <p:cNvCxnSpPr>
              <a:cxnSpLocks/>
            </p:cNvCxnSpPr>
            <p:nvPr/>
          </p:nvCxnSpPr>
          <p:spPr>
            <a:xfrm flipH="1">
              <a:off x="8666731" y="2541797"/>
              <a:ext cx="158720" cy="0"/>
            </a:xfrm>
            <a:prstGeom prst="line">
              <a:avLst/>
            </a:prstGeom>
            <a:ln w="38100">
              <a:solidFill>
                <a:srgbClr val="007DBA"/>
              </a:solidFill>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3C52DAAE-7C71-E748-95B4-E6FF3111B697}"/>
                </a:ext>
              </a:extLst>
            </p:cNvPr>
            <p:cNvSpPr/>
            <p:nvPr/>
          </p:nvSpPr>
          <p:spPr>
            <a:xfrm>
              <a:off x="8825451" y="2468469"/>
              <a:ext cx="146655" cy="146655"/>
            </a:xfrm>
            <a:prstGeom prst="ellipse">
              <a:avLst/>
            </a:prstGeom>
            <a:noFill/>
            <a:ln w="38100">
              <a:solidFill>
                <a:srgbClr val="007D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0" name="Straight Connector 49">
              <a:extLst>
                <a:ext uri="{FF2B5EF4-FFF2-40B4-BE49-F238E27FC236}">
                  <a16:creationId xmlns:a16="http://schemas.microsoft.com/office/drawing/2014/main" id="{9E77B56C-1AB8-594E-A794-91EF3B2FE969}"/>
                </a:ext>
              </a:extLst>
            </p:cNvPr>
            <p:cNvCxnSpPr>
              <a:cxnSpLocks/>
            </p:cNvCxnSpPr>
            <p:nvPr/>
          </p:nvCxnSpPr>
          <p:spPr>
            <a:xfrm flipH="1">
              <a:off x="8666731" y="3608265"/>
              <a:ext cx="158720" cy="0"/>
            </a:xfrm>
            <a:prstGeom prst="line">
              <a:avLst/>
            </a:prstGeom>
            <a:ln w="38100">
              <a:solidFill>
                <a:srgbClr val="007DBA"/>
              </a:solidFil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57F89D71-FEBE-9D41-B90A-497E00360796}"/>
                </a:ext>
              </a:extLst>
            </p:cNvPr>
            <p:cNvSpPr/>
            <p:nvPr/>
          </p:nvSpPr>
          <p:spPr>
            <a:xfrm>
              <a:off x="8825451" y="3534937"/>
              <a:ext cx="146655" cy="146655"/>
            </a:xfrm>
            <a:prstGeom prst="ellipse">
              <a:avLst/>
            </a:prstGeom>
            <a:noFill/>
            <a:ln w="38100">
              <a:solidFill>
                <a:srgbClr val="007D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2" name="Straight Connector 51">
              <a:extLst>
                <a:ext uri="{FF2B5EF4-FFF2-40B4-BE49-F238E27FC236}">
                  <a16:creationId xmlns:a16="http://schemas.microsoft.com/office/drawing/2014/main" id="{3CFA7EE3-1C99-F74E-B258-595622BF9170}"/>
                </a:ext>
              </a:extLst>
            </p:cNvPr>
            <p:cNvCxnSpPr>
              <a:cxnSpLocks/>
            </p:cNvCxnSpPr>
            <p:nvPr/>
          </p:nvCxnSpPr>
          <p:spPr>
            <a:xfrm flipH="1">
              <a:off x="8666731" y="4417851"/>
              <a:ext cx="158720" cy="0"/>
            </a:xfrm>
            <a:prstGeom prst="line">
              <a:avLst/>
            </a:prstGeom>
            <a:ln w="38100">
              <a:solidFill>
                <a:srgbClr val="007DBA"/>
              </a:solidFill>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2AB117CC-E0E0-FB48-8076-8122C738A097}"/>
                </a:ext>
              </a:extLst>
            </p:cNvPr>
            <p:cNvSpPr/>
            <p:nvPr/>
          </p:nvSpPr>
          <p:spPr>
            <a:xfrm>
              <a:off x="8825451" y="4344523"/>
              <a:ext cx="146655" cy="146655"/>
            </a:xfrm>
            <a:prstGeom prst="ellipse">
              <a:avLst/>
            </a:prstGeom>
            <a:noFill/>
            <a:ln w="38100">
              <a:solidFill>
                <a:srgbClr val="007D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4" name="Straight Connector 53">
              <a:extLst>
                <a:ext uri="{FF2B5EF4-FFF2-40B4-BE49-F238E27FC236}">
                  <a16:creationId xmlns:a16="http://schemas.microsoft.com/office/drawing/2014/main" id="{121A2B16-0CA8-4042-A3CA-CFEBFB3006FC}"/>
                </a:ext>
              </a:extLst>
            </p:cNvPr>
            <p:cNvCxnSpPr>
              <a:cxnSpLocks/>
            </p:cNvCxnSpPr>
            <p:nvPr/>
          </p:nvCxnSpPr>
          <p:spPr>
            <a:xfrm flipH="1">
              <a:off x="9095578" y="3377438"/>
              <a:ext cx="2510540"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5BDFBDD-DAD9-9347-AF00-31E579EBD91C}"/>
                </a:ext>
              </a:extLst>
            </p:cNvPr>
            <p:cNvCxnSpPr>
              <a:cxnSpLocks/>
            </p:cNvCxnSpPr>
            <p:nvPr/>
          </p:nvCxnSpPr>
          <p:spPr>
            <a:xfrm flipH="1">
              <a:off x="9095578" y="4155839"/>
              <a:ext cx="2510540"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2" name="Slide Number Placeholder 4">
            <a:extLst>
              <a:ext uri="{FF2B5EF4-FFF2-40B4-BE49-F238E27FC236}">
                <a16:creationId xmlns:a16="http://schemas.microsoft.com/office/drawing/2014/main" id="{8299DE1E-AA27-864F-8F8A-4E4E08BC41AD}"/>
              </a:ext>
            </a:extLst>
          </p:cNvPr>
          <p:cNvSpPr>
            <a:spLocks noGrp="1"/>
          </p:cNvSpPr>
          <p:nvPr>
            <p:ph type="sldNum" sz="quarter" idx="12"/>
          </p:nvPr>
        </p:nvSpPr>
        <p:spPr>
          <a:xfrm>
            <a:off x="6781801" y="6360375"/>
            <a:ext cx="4572000" cy="365125"/>
          </a:xfrm>
        </p:spPr>
        <p:txBody>
          <a:bodyPr/>
          <a:lstStyle/>
          <a:p>
            <a:r>
              <a:rPr lang="en-GB" dirty="0"/>
              <a:t>www.integrityglobal.com     </a:t>
            </a:r>
            <a:r>
              <a:rPr lang="en-GB" dirty="0">
                <a:solidFill>
                  <a:srgbClr val="007DBA"/>
                </a:solidFill>
              </a:rPr>
              <a:t> |     </a:t>
            </a:r>
            <a:fld id="{21003410-E1F5-4750-8E52-471DE4360EFB}" type="slidenum">
              <a:rPr lang="en-GB" smtClean="0">
                <a:solidFill>
                  <a:srgbClr val="007DBA"/>
                </a:solidFill>
              </a:rPr>
              <a:pPr/>
              <a:t>11</a:t>
            </a:fld>
            <a:endParaRPr lang="en-GB" dirty="0">
              <a:solidFill>
                <a:srgbClr val="007DBA"/>
              </a:solidFill>
            </a:endParaRPr>
          </a:p>
        </p:txBody>
      </p:sp>
    </p:spTree>
    <p:extLst>
      <p:ext uri="{BB962C8B-B14F-4D97-AF65-F5344CB8AC3E}">
        <p14:creationId xmlns:p14="http://schemas.microsoft.com/office/powerpoint/2010/main" val="15174555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1C60F0D2-FCCC-1740-923A-005210716853}"/>
              </a:ext>
            </a:extLst>
          </p:cNvPr>
          <p:cNvSpPr/>
          <p:nvPr/>
        </p:nvSpPr>
        <p:spPr>
          <a:xfrm>
            <a:off x="5332195" y="1770360"/>
            <a:ext cx="1841613" cy="1841613"/>
          </a:xfrm>
          <a:prstGeom prst="ellipse">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D1B7E18-A418-4347-85D5-BE350598B94E}"/>
              </a:ext>
            </a:extLst>
          </p:cNvPr>
          <p:cNvSpPr>
            <a:spLocks noGrp="1"/>
          </p:cNvSpPr>
          <p:nvPr>
            <p:ph type="title"/>
          </p:nvPr>
        </p:nvSpPr>
        <p:spPr/>
        <p:txBody>
          <a:bodyPr/>
          <a:lstStyle/>
          <a:p>
            <a:r>
              <a:rPr lang="en-GB" dirty="0"/>
              <a:t>Example: </a:t>
            </a:r>
            <a:r>
              <a:rPr lang="en-GB" b="0" dirty="0"/>
              <a:t>Support to the Cyber Portfolio</a:t>
            </a:r>
          </a:p>
        </p:txBody>
      </p:sp>
      <p:sp>
        <p:nvSpPr>
          <p:cNvPr id="3" name="Content Placeholder 2">
            <a:extLst>
              <a:ext uri="{FF2B5EF4-FFF2-40B4-BE49-F238E27FC236}">
                <a16:creationId xmlns:a16="http://schemas.microsoft.com/office/drawing/2014/main" id="{F31EF89A-0455-4FCD-9A98-3629BC1C1965}"/>
              </a:ext>
            </a:extLst>
          </p:cNvPr>
          <p:cNvSpPr>
            <a:spLocks noGrp="1"/>
          </p:cNvSpPr>
          <p:nvPr>
            <p:ph idx="1"/>
          </p:nvPr>
        </p:nvSpPr>
        <p:spPr>
          <a:xfrm>
            <a:off x="838201" y="1692000"/>
            <a:ext cx="2564218" cy="4171950"/>
          </a:xfrm>
        </p:spPr>
        <p:txBody>
          <a:bodyPr>
            <a:normAutofit/>
          </a:bodyPr>
          <a:lstStyle/>
          <a:p>
            <a:pPr marL="0" indent="0">
              <a:lnSpc>
                <a:spcPct val="107000"/>
              </a:lnSpc>
              <a:spcBef>
                <a:spcPts val="200"/>
              </a:spcBef>
              <a:buNone/>
            </a:pPr>
            <a:r>
              <a:rPr lang="en-GB" sz="2200" b="1" dirty="0">
                <a:solidFill>
                  <a:srgbClr val="003057"/>
                </a:solidFill>
                <a:effectLst/>
                <a:latin typeface="Agenda-Regular" pitchFamily="2" charset="0"/>
                <a:ea typeface="Times New Roman" panose="02020603050405020304" pitchFamily="18" charset="0"/>
                <a:cs typeface="Times New Roman" panose="02020603050405020304" pitchFamily="18" charset="0"/>
              </a:rPr>
              <a:t>The Cyber Portfolio</a:t>
            </a:r>
          </a:p>
          <a:p>
            <a:pPr marL="0" lvl="0" indent="0">
              <a:spcAft>
                <a:spcPts val="600"/>
              </a:spcAft>
              <a:buClr>
                <a:srgbClr val="003057"/>
              </a:buClr>
              <a:buSzPct val="100000"/>
              <a:buNone/>
              <a:tabLst>
                <a:tab pos="457200" algn="l"/>
              </a:tabLst>
            </a:pPr>
            <a:r>
              <a:rPr lang="en-GB" sz="2200" dirty="0">
                <a:solidFill>
                  <a:schemeClr val="tx1">
                    <a:lumMod val="75000"/>
                    <a:lumOff val="25000"/>
                  </a:schemeClr>
                </a:solidFill>
                <a:effectLst/>
                <a:latin typeface="Agenda-Regular" pitchFamily="2" charset="0"/>
                <a:ea typeface="Agenda Regular"/>
                <a:cs typeface="Times New Roman" panose="02020603050405020304" pitchFamily="18" charset="0"/>
              </a:rPr>
              <a:t>Addresses Cyber Security challenges at multiple levels using an actor-based theory of change</a:t>
            </a:r>
          </a:p>
          <a:p>
            <a:pPr marL="0" lvl="0" indent="0">
              <a:spcAft>
                <a:spcPts val="600"/>
              </a:spcAft>
              <a:buSzPts val="1000"/>
              <a:buNone/>
              <a:tabLst>
                <a:tab pos="457200" algn="l"/>
              </a:tabLst>
            </a:pPr>
            <a:r>
              <a:rPr lang="en-GB" sz="2200" b="1" dirty="0">
                <a:solidFill>
                  <a:schemeClr val="tx1">
                    <a:lumMod val="75000"/>
                    <a:lumOff val="25000"/>
                  </a:schemeClr>
                </a:solidFill>
                <a:effectLst/>
                <a:latin typeface="Agenda-Regular" pitchFamily="2" charset="0"/>
                <a:ea typeface="Agenda Regular"/>
                <a:cs typeface="Times New Roman" panose="02020603050405020304" pitchFamily="18" charset="0"/>
              </a:rPr>
              <a:t>	</a:t>
            </a:r>
          </a:p>
          <a:p>
            <a:pPr marL="0" lvl="0" indent="0">
              <a:spcAft>
                <a:spcPts val="600"/>
              </a:spcAft>
              <a:buSzPts val="1000"/>
              <a:buNone/>
              <a:tabLst>
                <a:tab pos="457200" algn="l"/>
              </a:tabLst>
            </a:pPr>
            <a:r>
              <a:rPr lang="en-GB" sz="2200" b="1" dirty="0">
                <a:solidFill>
                  <a:srgbClr val="007DBA"/>
                </a:solidFill>
                <a:latin typeface="Agenda-Regular" pitchFamily="2" charset="0"/>
                <a:ea typeface="Agenda Regular"/>
                <a:cs typeface="Times New Roman" panose="02020603050405020304" pitchFamily="18" charset="0"/>
              </a:rPr>
              <a:t>	</a:t>
            </a:r>
            <a:endParaRPr lang="en-GB" sz="2200" dirty="0">
              <a:solidFill>
                <a:schemeClr val="tx1">
                  <a:lumMod val="75000"/>
                  <a:lumOff val="25000"/>
                </a:schemeClr>
              </a:solidFill>
              <a:latin typeface="Agenda-Regular" pitchFamily="2" charset="0"/>
            </a:endParaRPr>
          </a:p>
        </p:txBody>
      </p:sp>
      <p:sp>
        <p:nvSpPr>
          <p:cNvPr id="4" name="Slide Number Placeholder 3">
            <a:extLst>
              <a:ext uri="{FF2B5EF4-FFF2-40B4-BE49-F238E27FC236}">
                <a16:creationId xmlns:a16="http://schemas.microsoft.com/office/drawing/2014/main" id="{7244AB31-1ADA-4406-A667-DD09F87BEECD}"/>
              </a:ext>
            </a:extLst>
          </p:cNvPr>
          <p:cNvSpPr>
            <a:spLocks noGrp="1"/>
          </p:cNvSpPr>
          <p:nvPr>
            <p:ph type="sldNum" sz="quarter" idx="12"/>
          </p:nvPr>
        </p:nvSpPr>
        <p:spPr/>
        <p:txBody>
          <a:bodyPr/>
          <a:lstStyle/>
          <a:p>
            <a:r>
              <a:rPr lang="en-GB"/>
              <a:t>www.integrityglobal.com     </a:t>
            </a:r>
            <a:r>
              <a:rPr lang="en-GB">
                <a:solidFill>
                  <a:srgbClr val="007DBA"/>
                </a:solidFill>
              </a:rPr>
              <a:t> |     </a:t>
            </a:r>
            <a:fld id="{21003410-E1F5-4750-8E52-471DE4360EFB}" type="slidenum">
              <a:rPr lang="en-GB" smtClean="0">
                <a:solidFill>
                  <a:srgbClr val="007DBA"/>
                </a:solidFill>
              </a:rPr>
              <a:pPr/>
              <a:t>12</a:t>
            </a:fld>
            <a:endParaRPr lang="en-GB" dirty="0">
              <a:solidFill>
                <a:srgbClr val="007DBA"/>
              </a:solidFill>
            </a:endParaRPr>
          </a:p>
        </p:txBody>
      </p:sp>
      <p:grpSp>
        <p:nvGrpSpPr>
          <p:cNvPr id="5" name="Group 4">
            <a:extLst>
              <a:ext uri="{FF2B5EF4-FFF2-40B4-BE49-F238E27FC236}">
                <a16:creationId xmlns:a16="http://schemas.microsoft.com/office/drawing/2014/main" id="{B7A8446F-8A42-BC49-95D4-DB1EAD349990}"/>
              </a:ext>
            </a:extLst>
          </p:cNvPr>
          <p:cNvGrpSpPr/>
          <p:nvPr/>
        </p:nvGrpSpPr>
        <p:grpSpPr>
          <a:xfrm>
            <a:off x="889416" y="5935206"/>
            <a:ext cx="9144000" cy="665243"/>
            <a:chOff x="889416" y="5935206"/>
            <a:chExt cx="9144000" cy="665243"/>
          </a:xfrm>
        </p:grpSpPr>
        <p:sp>
          <p:nvSpPr>
            <p:cNvPr id="6" name="Title 25">
              <a:extLst>
                <a:ext uri="{FF2B5EF4-FFF2-40B4-BE49-F238E27FC236}">
                  <a16:creationId xmlns:a16="http://schemas.microsoft.com/office/drawing/2014/main" id="{C03429A1-0EED-354A-A3B7-E085114BB401}"/>
                </a:ext>
              </a:extLst>
            </p:cNvPr>
            <p:cNvSpPr txBox="1">
              <a:spLocks/>
            </p:cNvSpPr>
            <p:nvPr/>
          </p:nvSpPr>
          <p:spPr>
            <a:xfrm>
              <a:off x="889416" y="5935206"/>
              <a:ext cx="5892385" cy="305158"/>
            </a:xfrm>
            <a:prstGeom prst="rect">
              <a:avLst/>
            </a:prstGeom>
          </p:spPr>
          <p:txBody>
            <a:bodyPr>
              <a:normAutofit fontScale="97500"/>
            </a:bodyPr>
            <a:lstStyle>
              <a:lvl1pPr algn="l" defTabSz="914400" rtl="0" eaLnBrk="1" latinLnBrk="0" hangingPunct="1">
                <a:lnSpc>
                  <a:spcPct val="90000"/>
                </a:lnSpc>
                <a:spcBef>
                  <a:spcPct val="0"/>
                </a:spcBef>
                <a:buNone/>
                <a:defRPr sz="3200" b="1" kern="1200">
                  <a:solidFill>
                    <a:srgbClr val="007DBA"/>
                  </a:solidFill>
                  <a:latin typeface="Arial" panose="020B0604020202020204" pitchFamily="34" charset="0"/>
                  <a:ea typeface="+mj-ea"/>
                  <a:cs typeface="Arial" panose="020B0604020202020204" pitchFamily="34" charset="0"/>
                </a:defRPr>
              </a:lvl1pPr>
            </a:lstStyle>
            <a:p>
              <a:r>
                <a:rPr lang="en-US" sz="1200" dirty="0">
                  <a:solidFill>
                    <a:schemeClr val="bg1">
                      <a:lumMod val="85000"/>
                    </a:schemeClr>
                  </a:solidFill>
                </a:rPr>
                <a:t>Enabling an adaptive MEL culture in fragile and conflict-affected contexts</a:t>
              </a:r>
              <a:endParaRPr lang="en-GB" sz="1200" dirty="0">
                <a:solidFill>
                  <a:schemeClr val="bg1">
                    <a:lumMod val="85000"/>
                  </a:schemeClr>
                </a:solidFill>
              </a:endParaRPr>
            </a:p>
          </p:txBody>
        </p:sp>
        <p:sp>
          <p:nvSpPr>
            <p:cNvPr id="7" name="Subtitle 26">
              <a:extLst>
                <a:ext uri="{FF2B5EF4-FFF2-40B4-BE49-F238E27FC236}">
                  <a16:creationId xmlns:a16="http://schemas.microsoft.com/office/drawing/2014/main" id="{78BF6AF3-CE3B-AF4A-86AC-F4019A5CB05F}"/>
                </a:ext>
              </a:extLst>
            </p:cNvPr>
            <p:cNvSpPr txBox="1">
              <a:spLocks/>
            </p:cNvSpPr>
            <p:nvPr/>
          </p:nvSpPr>
          <p:spPr>
            <a:xfrm>
              <a:off x="889416" y="6280705"/>
              <a:ext cx="9144000" cy="3197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a:solidFill>
                    <a:schemeClr val="bg1">
                      <a:lumMod val="85000"/>
                    </a:schemeClr>
                  </a:solidFill>
                </a:rPr>
                <a:t>Lessons from the CSSF Global MEL project </a:t>
              </a:r>
            </a:p>
          </p:txBody>
        </p:sp>
      </p:grpSp>
      <p:sp>
        <p:nvSpPr>
          <p:cNvPr id="13" name="Rectangle 12">
            <a:extLst>
              <a:ext uri="{FF2B5EF4-FFF2-40B4-BE49-F238E27FC236}">
                <a16:creationId xmlns:a16="http://schemas.microsoft.com/office/drawing/2014/main" id="{C0820FD5-1943-404A-9C3E-07BDC13B570E}"/>
              </a:ext>
            </a:extLst>
          </p:cNvPr>
          <p:cNvSpPr/>
          <p:nvPr/>
        </p:nvSpPr>
        <p:spPr>
          <a:xfrm rot="16200000">
            <a:off x="2653701" y="3439010"/>
            <a:ext cx="3276210" cy="400110"/>
          </a:xfrm>
          <a:prstGeom prst="rect">
            <a:avLst/>
          </a:prstGeom>
        </p:spPr>
        <p:txBody>
          <a:bodyPr wrap="square">
            <a:spAutoFit/>
          </a:bodyPr>
          <a:lstStyle/>
          <a:p>
            <a:pPr lvl="0" algn="ctr">
              <a:spcAft>
                <a:spcPts val="600"/>
              </a:spcAft>
              <a:buSzPts val="1000"/>
              <a:tabLst>
                <a:tab pos="457200" algn="l"/>
              </a:tabLst>
            </a:pPr>
            <a:r>
              <a:rPr lang="en-GB" sz="2000" spc="600" dirty="0">
                <a:solidFill>
                  <a:schemeClr val="bg1">
                    <a:lumMod val="75000"/>
                  </a:schemeClr>
                </a:solidFill>
                <a:latin typeface="Agenda-Regular" pitchFamily="2" charset="0"/>
                <a:ea typeface="Agenda Regular"/>
                <a:cs typeface="Times New Roman" panose="02020603050405020304" pitchFamily="18" charset="0"/>
              </a:rPr>
              <a:t>KEY OBJECTIVES </a:t>
            </a:r>
          </a:p>
        </p:txBody>
      </p:sp>
      <p:sp>
        <p:nvSpPr>
          <p:cNvPr id="15" name="Rectangle 14">
            <a:extLst>
              <a:ext uri="{FF2B5EF4-FFF2-40B4-BE49-F238E27FC236}">
                <a16:creationId xmlns:a16="http://schemas.microsoft.com/office/drawing/2014/main" id="{091DE160-9885-4B42-909F-E1D21DE2F0DD}"/>
              </a:ext>
            </a:extLst>
          </p:cNvPr>
          <p:cNvSpPr/>
          <p:nvPr/>
        </p:nvSpPr>
        <p:spPr>
          <a:xfrm>
            <a:off x="4824583" y="3756878"/>
            <a:ext cx="2860558" cy="1785104"/>
          </a:xfrm>
          <a:prstGeom prst="rect">
            <a:avLst/>
          </a:prstGeom>
        </p:spPr>
        <p:txBody>
          <a:bodyPr wrap="square">
            <a:spAutoFit/>
          </a:bodyPr>
          <a:lstStyle/>
          <a:p>
            <a:pPr algn="ctr">
              <a:spcAft>
                <a:spcPts val="600"/>
              </a:spcAft>
              <a:buSzPts val="1000"/>
              <a:tabLst>
                <a:tab pos="914400" algn="l"/>
              </a:tabLst>
            </a:pPr>
            <a:r>
              <a:rPr lang="en-GB" sz="2200" b="1" dirty="0">
                <a:solidFill>
                  <a:schemeClr val="tx1">
                    <a:lumMod val="75000"/>
                    <a:lumOff val="25000"/>
                  </a:schemeClr>
                </a:solidFill>
                <a:latin typeface="Agenda-Regular" pitchFamily="2" charset="0"/>
                <a:ea typeface="Agenda Regular"/>
                <a:cs typeface="Times New Roman" panose="02020603050405020304" pitchFamily="18" charset="0"/>
              </a:rPr>
              <a:t>Governments </a:t>
            </a:r>
            <a:br>
              <a:rPr lang="en-GB" sz="2200" b="1" dirty="0">
                <a:solidFill>
                  <a:schemeClr val="tx1">
                    <a:lumMod val="75000"/>
                    <a:lumOff val="25000"/>
                  </a:schemeClr>
                </a:solidFill>
                <a:latin typeface="Agenda-Regular" pitchFamily="2" charset="0"/>
                <a:ea typeface="Agenda Regular"/>
                <a:cs typeface="Times New Roman" panose="02020603050405020304" pitchFamily="18" charset="0"/>
              </a:rPr>
            </a:br>
            <a:r>
              <a:rPr lang="en-GB" sz="2200" b="1" dirty="0">
                <a:solidFill>
                  <a:schemeClr val="tx1">
                    <a:lumMod val="75000"/>
                    <a:lumOff val="25000"/>
                  </a:schemeClr>
                </a:solidFill>
                <a:latin typeface="Agenda-Regular" pitchFamily="2" charset="0"/>
                <a:ea typeface="Agenda Regular"/>
                <a:cs typeface="Times New Roman" panose="02020603050405020304" pitchFamily="18" charset="0"/>
              </a:rPr>
              <a:t>better protecting </a:t>
            </a:r>
            <a:br>
              <a:rPr lang="en-GB" sz="2200" b="1" dirty="0">
                <a:solidFill>
                  <a:schemeClr val="tx1">
                    <a:lumMod val="75000"/>
                    <a:lumOff val="25000"/>
                  </a:schemeClr>
                </a:solidFill>
                <a:latin typeface="Agenda-Regular" pitchFamily="2" charset="0"/>
                <a:ea typeface="Agenda Regular"/>
                <a:cs typeface="Times New Roman" panose="02020603050405020304" pitchFamily="18" charset="0"/>
              </a:rPr>
            </a:br>
            <a:r>
              <a:rPr lang="en-GB" sz="2200" dirty="0">
                <a:solidFill>
                  <a:schemeClr val="tx1">
                    <a:lumMod val="75000"/>
                    <a:lumOff val="25000"/>
                  </a:schemeClr>
                </a:solidFill>
                <a:latin typeface="Agenda-Regular" pitchFamily="2" charset="0"/>
                <a:ea typeface="Agenda Regular"/>
                <a:cs typeface="Times New Roman" panose="02020603050405020304" pitchFamily="18" charset="0"/>
              </a:rPr>
              <a:t>critical national infrastructure from cyber attacks​</a:t>
            </a:r>
          </a:p>
        </p:txBody>
      </p:sp>
      <p:sp>
        <p:nvSpPr>
          <p:cNvPr id="16" name="Rectangle 15">
            <a:extLst>
              <a:ext uri="{FF2B5EF4-FFF2-40B4-BE49-F238E27FC236}">
                <a16:creationId xmlns:a16="http://schemas.microsoft.com/office/drawing/2014/main" id="{3530BBD6-C023-B94B-8791-2BC32C6D8198}"/>
              </a:ext>
            </a:extLst>
          </p:cNvPr>
          <p:cNvSpPr/>
          <p:nvPr/>
        </p:nvSpPr>
        <p:spPr>
          <a:xfrm>
            <a:off x="7791466" y="3758726"/>
            <a:ext cx="2860558" cy="1446550"/>
          </a:xfrm>
          <a:prstGeom prst="rect">
            <a:avLst/>
          </a:prstGeom>
        </p:spPr>
        <p:txBody>
          <a:bodyPr wrap="square">
            <a:spAutoFit/>
          </a:bodyPr>
          <a:lstStyle/>
          <a:p>
            <a:pPr algn="ctr">
              <a:spcAft>
                <a:spcPts val="600"/>
              </a:spcAft>
              <a:buSzPts val="1000"/>
              <a:tabLst>
                <a:tab pos="914400" algn="l"/>
              </a:tabLst>
            </a:pPr>
            <a:r>
              <a:rPr lang="en-GB" sz="2200" b="1" dirty="0">
                <a:solidFill>
                  <a:schemeClr val="tx1">
                    <a:lumMod val="75000"/>
                    <a:lumOff val="25000"/>
                  </a:schemeClr>
                </a:solidFill>
                <a:latin typeface="Agenda-Regular" pitchFamily="2" charset="0"/>
                <a:ea typeface="Agenda Regular"/>
                <a:cs typeface="Times New Roman" panose="02020603050405020304" pitchFamily="18" charset="0"/>
              </a:rPr>
              <a:t>Improved </a:t>
            </a:r>
            <a:br>
              <a:rPr lang="en-GB" sz="2200" b="1" dirty="0">
                <a:solidFill>
                  <a:schemeClr val="tx1">
                    <a:lumMod val="75000"/>
                    <a:lumOff val="25000"/>
                  </a:schemeClr>
                </a:solidFill>
                <a:latin typeface="Agenda-Regular" pitchFamily="2" charset="0"/>
                <a:ea typeface="Agenda Regular"/>
                <a:cs typeface="Times New Roman" panose="02020603050405020304" pitchFamily="18" charset="0"/>
              </a:rPr>
            </a:br>
            <a:r>
              <a:rPr lang="en-GB" sz="2200" b="1" dirty="0">
                <a:solidFill>
                  <a:schemeClr val="tx1">
                    <a:lumMod val="75000"/>
                    <a:lumOff val="25000"/>
                  </a:schemeClr>
                </a:solidFill>
                <a:latin typeface="Agenda-Regular" pitchFamily="2" charset="0"/>
                <a:ea typeface="Agenda Regular"/>
                <a:cs typeface="Times New Roman" panose="02020603050405020304" pitchFamily="18" charset="0"/>
              </a:rPr>
              <a:t>cybersecurity attitudes </a:t>
            </a:r>
            <a:br>
              <a:rPr lang="en-GB" sz="2200" b="1" dirty="0">
                <a:solidFill>
                  <a:schemeClr val="tx1">
                    <a:lumMod val="75000"/>
                    <a:lumOff val="25000"/>
                  </a:schemeClr>
                </a:solidFill>
                <a:latin typeface="Agenda-Regular" pitchFamily="2" charset="0"/>
                <a:ea typeface="Agenda Regular"/>
                <a:cs typeface="Times New Roman" panose="02020603050405020304" pitchFamily="18" charset="0"/>
              </a:rPr>
            </a:br>
            <a:r>
              <a:rPr lang="en-GB" sz="2200" dirty="0">
                <a:solidFill>
                  <a:schemeClr val="tx1">
                    <a:lumMod val="75000"/>
                    <a:lumOff val="25000"/>
                  </a:schemeClr>
                </a:solidFill>
                <a:latin typeface="Agenda-Regular" pitchFamily="2" charset="0"/>
                <a:ea typeface="Agenda Regular"/>
                <a:cs typeface="Times New Roman" panose="02020603050405020304" pitchFamily="18" charset="0"/>
              </a:rPr>
              <a:t>among private citizens and the private sector </a:t>
            </a:r>
          </a:p>
        </p:txBody>
      </p:sp>
      <p:pic>
        <p:nvPicPr>
          <p:cNvPr id="18" name="Picture 17">
            <a:extLst>
              <a:ext uri="{FF2B5EF4-FFF2-40B4-BE49-F238E27FC236}">
                <a16:creationId xmlns:a16="http://schemas.microsoft.com/office/drawing/2014/main" id="{3595DC3C-CB98-EF41-A4B0-1440EDCF899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35694" y="2051028"/>
            <a:ext cx="1036789" cy="1247662"/>
          </a:xfrm>
          <a:prstGeom prst="rect">
            <a:avLst/>
          </a:prstGeom>
        </p:spPr>
      </p:pic>
      <p:grpSp>
        <p:nvGrpSpPr>
          <p:cNvPr id="46" name="Group 45">
            <a:extLst>
              <a:ext uri="{FF2B5EF4-FFF2-40B4-BE49-F238E27FC236}">
                <a16:creationId xmlns:a16="http://schemas.microsoft.com/office/drawing/2014/main" id="{5DCBB3AB-06E7-9844-BE88-AC2679BEF040}"/>
              </a:ext>
            </a:extLst>
          </p:cNvPr>
          <p:cNvGrpSpPr/>
          <p:nvPr/>
        </p:nvGrpSpPr>
        <p:grpSpPr>
          <a:xfrm>
            <a:off x="8365533" y="1773307"/>
            <a:ext cx="1841613" cy="1841613"/>
            <a:chOff x="8652403" y="1587387"/>
            <a:chExt cx="1841613" cy="1841613"/>
          </a:xfrm>
        </p:grpSpPr>
        <p:sp>
          <p:nvSpPr>
            <p:cNvPr id="45" name="Oval 44">
              <a:extLst>
                <a:ext uri="{FF2B5EF4-FFF2-40B4-BE49-F238E27FC236}">
                  <a16:creationId xmlns:a16="http://schemas.microsoft.com/office/drawing/2014/main" id="{316B53AE-C6BB-DE4F-AEDE-5F91E7C712C8}"/>
                </a:ext>
              </a:extLst>
            </p:cNvPr>
            <p:cNvSpPr/>
            <p:nvPr/>
          </p:nvSpPr>
          <p:spPr>
            <a:xfrm>
              <a:off x="8652403" y="1587387"/>
              <a:ext cx="1841613" cy="1841613"/>
            </a:xfrm>
            <a:prstGeom prst="ellipse">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D65959EF-2D5D-C84C-805C-497B2A3085E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995993" y="1937119"/>
              <a:ext cx="1154431" cy="1142149"/>
            </a:xfrm>
            <a:prstGeom prst="rect">
              <a:avLst/>
            </a:prstGeom>
          </p:spPr>
        </p:pic>
      </p:grpSp>
      <p:cxnSp>
        <p:nvCxnSpPr>
          <p:cNvPr id="28" name="Straight Connector 27">
            <a:extLst>
              <a:ext uri="{FF2B5EF4-FFF2-40B4-BE49-F238E27FC236}">
                <a16:creationId xmlns:a16="http://schemas.microsoft.com/office/drawing/2014/main" id="{82933044-92CC-3244-BBE3-00DC2DE20978}"/>
              </a:ext>
            </a:extLst>
          </p:cNvPr>
          <p:cNvCxnSpPr>
            <a:cxnSpLocks/>
          </p:cNvCxnSpPr>
          <p:nvPr/>
        </p:nvCxnSpPr>
        <p:spPr>
          <a:xfrm flipV="1">
            <a:off x="4267840" y="5277172"/>
            <a:ext cx="0" cy="34776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8B17F22-17D3-7949-A306-34069C5EDD9B}"/>
              </a:ext>
            </a:extLst>
          </p:cNvPr>
          <p:cNvCxnSpPr>
            <a:cxnSpLocks/>
          </p:cNvCxnSpPr>
          <p:nvPr/>
        </p:nvCxnSpPr>
        <p:spPr>
          <a:xfrm>
            <a:off x="4108093" y="5624934"/>
            <a:ext cx="31487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BD3958C7-AFDB-0346-83AB-986A607E5993}"/>
              </a:ext>
            </a:extLst>
          </p:cNvPr>
          <p:cNvGrpSpPr/>
          <p:nvPr/>
        </p:nvGrpSpPr>
        <p:grpSpPr>
          <a:xfrm rot="10800000">
            <a:off x="4108092" y="1644822"/>
            <a:ext cx="314875" cy="347764"/>
            <a:chOff x="4547363" y="5429572"/>
            <a:chExt cx="314875" cy="347764"/>
          </a:xfrm>
        </p:grpSpPr>
        <p:cxnSp>
          <p:nvCxnSpPr>
            <p:cNvPr id="34" name="Straight Connector 33">
              <a:extLst>
                <a:ext uri="{FF2B5EF4-FFF2-40B4-BE49-F238E27FC236}">
                  <a16:creationId xmlns:a16="http://schemas.microsoft.com/office/drawing/2014/main" id="{3F11A270-A6B3-7645-BF1C-91024AAD95CA}"/>
                </a:ext>
              </a:extLst>
            </p:cNvPr>
            <p:cNvCxnSpPr>
              <a:cxnSpLocks/>
            </p:cNvCxnSpPr>
            <p:nvPr/>
          </p:nvCxnSpPr>
          <p:spPr>
            <a:xfrm flipV="1">
              <a:off x="4707110" y="5429572"/>
              <a:ext cx="0" cy="34776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45810F6-9B09-7142-AD0D-AB0BB55F86F3}"/>
                </a:ext>
              </a:extLst>
            </p:cNvPr>
            <p:cNvCxnSpPr>
              <a:cxnSpLocks/>
            </p:cNvCxnSpPr>
            <p:nvPr/>
          </p:nvCxnSpPr>
          <p:spPr>
            <a:xfrm>
              <a:off x="4547363" y="5777334"/>
              <a:ext cx="31487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39" name="Straight Connector 38">
            <a:extLst>
              <a:ext uri="{FF2B5EF4-FFF2-40B4-BE49-F238E27FC236}">
                <a16:creationId xmlns:a16="http://schemas.microsoft.com/office/drawing/2014/main" id="{5399ECF8-5FA7-AD47-8DA7-CB8FDDBD9B84}"/>
              </a:ext>
            </a:extLst>
          </p:cNvPr>
          <p:cNvCxnSpPr>
            <a:cxnSpLocks/>
          </p:cNvCxnSpPr>
          <p:nvPr/>
        </p:nvCxnSpPr>
        <p:spPr>
          <a:xfrm flipV="1">
            <a:off x="10989367" y="1846729"/>
            <a:ext cx="0" cy="3786579"/>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B87C624-CF0F-F04A-989F-7E05BFB4011F}"/>
              </a:ext>
            </a:extLst>
          </p:cNvPr>
          <p:cNvCxnSpPr>
            <a:cxnSpLocks/>
          </p:cNvCxnSpPr>
          <p:nvPr/>
        </p:nvCxnSpPr>
        <p:spPr>
          <a:xfrm>
            <a:off x="10829620" y="5633306"/>
            <a:ext cx="31487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5ED0AFB5-909B-964D-82B0-5CAB1A2B9498}"/>
              </a:ext>
            </a:extLst>
          </p:cNvPr>
          <p:cNvGrpSpPr/>
          <p:nvPr/>
        </p:nvGrpSpPr>
        <p:grpSpPr>
          <a:xfrm rot="10800000">
            <a:off x="10829619" y="1653194"/>
            <a:ext cx="314875" cy="347764"/>
            <a:chOff x="4547363" y="5429572"/>
            <a:chExt cx="314875" cy="347764"/>
          </a:xfrm>
        </p:grpSpPr>
        <p:cxnSp>
          <p:nvCxnSpPr>
            <p:cNvPr id="42" name="Straight Connector 41">
              <a:extLst>
                <a:ext uri="{FF2B5EF4-FFF2-40B4-BE49-F238E27FC236}">
                  <a16:creationId xmlns:a16="http://schemas.microsoft.com/office/drawing/2014/main" id="{34296A1E-2221-2B41-88FC-F1E6FA29E4E5}"/>
                </a:ext>
              </a:extLst>
            </p:cNvPr>
            <p:cNvCxnSpPr>
              <a:cxnSpLocks/>
            </p:cNvCxnSpPr>
            <p:nvPr/>
          </p:nvCxnSpPr>
          <p:spPr>
            <a:xfrm flipV="1">
              <a:off x="4707110" y="5429572"/>
              <a:ext cx="0" cy="34776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9EE443C-CA06-A241-B49B-8FC07CEE829E}"/>
                </a:ext>
              </a:extLst>
            </p:cNvPr>
            <p:cNvCxnSpPr>
              <a:cxnSpLocks/>
            </p:cNvCxnSpPr>
            <p:nvPr/>
          </p:nvCxnSpPr>
          <p:spPr>
            <a:xfrm>
              <a:off x="4547363" y="5777334"/>
              <a:ext cx="31487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666286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B7E18-A418-4347-85D5-BE350598B94E}"/>
              </a:ext>
            </a:extLst>
          </p:cNvPr>
          <p:cNvSpPr>
            <a:spLocks noGrp="1"/>
          </p:cNvSpPr>
          <p:nvPr>
            <p:ph type="title"/>
          </p:nvPr>
        </p:nvSpPr>
        <p:spPr/>
        <p:txBody>
          <a:bodyPr/>
          <a:lstStyle/>
          <a:p>
            <a:r>
              <a:rPr lang="en-GB" dirty="0"/>
              <a:t>Example: </a:t>
            </a:r>
            <a:r>
              <a:rPr lang="en-GB" b="0" dirty="0"/>
              <a:t>Support to the Cyber Portfolio</a:t>
            </a:r>
          </a:p>
        </p:txBody>
      </p:sp>
      <p:sp>
        <p:nvSpPr>
          <p:cNvPr id="3" name="Content Placeholder 2">
            <a:extLst>
              <a:ext uri="{FF2B5EF4-FFF2-40B4-BE49-F238E27FC236}">
                <a16:creationId xmlns:a16="http://schemas.microsoft.com/office/drawing/2014/main" id="{F31EF89A-0455-4FCD-9A98-3629BC1C1965}"/>
              </a:ext>
            </a:extLst>
          </p:cNvPr>
          <p:cNvSpPr>
            <a:spLocks noGrp="1"/>
          </p:cNvSpPr>
          <p:nvPr>
            <p:ph idx="1"/>
          </p:nvPr>
        </p:nvSpPr>
        <p:spPr>
          <a:xfrm>
            <a:off x="838201" y="1692000"/>
            <a:ext cx="8646458" cy="4171950"/>
          </a:xfrm>
        </p:spPr>
        <p:txBody>
          <a:bodyPr>
            <a:normAutofit/>
          </a:bodyPr>
          <a:lstStyle/>
          <a:p>
            <a:pPr marL="0" indent="0">
              <a:lnSpc>
                <a:spcPct val="107000"/>
              </a:lnSpc>
              <a:spcBef>
                <a:spcPts val="200"/>
              </a:spcBef>
              <a:buNone/>
            </a:pPr>
            <a:r>
              <a:rPr lang="en-GB" sz="2200" b="1" dirty="0">
                <a:solidFill>
                  <a:srgbClr val="003057"/>
                </a:solidFill>
                <a:effectLst/>
                <a:latin typeface="Agenda-Regular" pitchFamily="2" charset="0"/>
                <a:ea typeface="Times New Roman" panose="02020603050405020304" pitchFamily="18" charset="0"/>
                <a:cs typeface="Times New Roman" panose="02020603050405020304" pitchFamily="18" charset="0"/>
              </a:rPr>
              <a:t>Progress Markers</a:t>
            </a:r>
          </a:p>
          <a:p>
            <a:pPr marL="0" indent="0">
              <a:lnSpc>
                <a:spcPct val="107000"/>
              </a:lnSpc>
              <a:spcBef>
                <a:spcPts val="200"/>
              </a:spcBef>
              <a:buNone/>
            </a:pPr>
            <a:endParaRPr lang="en-GB" sz="2200" b="1" dirty="0">
              <a:solidFill>
                <a:srgbClr val="003057"/>
              </a:solidFill>
              <a:effectLst/>
              <a:latin typeface="Agenda-Regular" pitchFamily="2" charset="0"/>
              <a:ea typeface="Times New Roman" panose="02020603050405020304" pitchFamily="18" charset="0"/>
              <a:cs typeface="Times New Roman" panose="02020603050405020304" pitchFamily="18" charset="0"/>
            </a:endParaRPr>
          </a:p>
          <a:p>
            <a:pPr lvl="0">
              <a:spcAft>
                <a:spcPts val="600"/>
              </a:spcAft>
              <a:buClr>
                <a:srgbClr val="003057"/>
              </a:buClr>
            </a:pPr>
            <a:r>
              <a:rPr lang="en-GB" sz="2200" dirty="0">
                <a:solidFill>
                  <a:schemeClr val="tx1">
                    <a:lumMod val="75000"/>
                    <a:lumOff val="25000"/>
                  </a:schemeClr>
                </a:solidFill>
                <a:latin typeface="Agenda-Regular" pitchFamily="2" charset="0"/>
                <a:ea typeface="Agenda Regular"/>
                <a:cs typeface="Times New Roman" panose="02020603050405020304" pitchFamily="18" charset="0"/>
              </a:rPr>
              <a:t>Reflects an actor based change (ABC) theory of change</a:t>
            </a:r>
          </a:p>
          <a:p>
            <a:pPr lvl="0">
              <a:spcAft>
                <a:spcPts val="600"/>
              </a:spcAft>
              <a:buClr>
                <a:srgbClr val="003057"/>
              </a:buClr>
            </a:pPr>
            <a:r>
              <a:rPr lang="en-GB" sz="2200" dirty="0">
                <a:solidFill>
                  <a:schemeClr val="tx1">
                    <a:lumMod val="75000"/>
                    <a:lumOff val="25000"/>
                  </a:schemeClr>
                </a:solidFill>
                <a:latin typeface="Agenda-Regular" pitchFamily="2" charset="0"/>
                <a:ea typeface="Agenda Regular"/>
                <a:cs typeface="Times New Roman" panose="02020603050405020304" pitchFamily="18" charset="0"/>
              </a:rPr>
              <a:t>A form of </a:t>
            </a:r>
            <a:r>
              <a:rPr lang="en-GB" sz="2200" dirty="0">
                <a:solidFill>
                  <a:schemeClr val="tx1">
                    <a:lumMod val="75000"/>
                    <a:lumOff val="25000"/>
                  </a:schemeClr>
                </a:solidFill>
                <a:effectLst/>
                <a:latin typeface="Agenda-Regular" pitchFamily="2" charset="0"/>
                <a:ea typeface="Agenda Regular"/>
                <a:cs typeface="Times New Roman" panose="02020603050405020304" pitchFamily="18" charset="0"/>
              </a:rPr>
              <a:t>outcome mapping that uses behaviour change as a means of measuring progress</a:t>
            </a:r>
          </a:p>
          <a:p>
            <a:pPr lvl="0" fontAlgn="base">
              <a:lnSpc>
                <a:spcPct val="107000"/>
              </a:lnSpc>
              <a:spcAft>
                <a:spcPts val="800"/>
              </a:spcAft>
              <a:buClr>
                <a:srgbClr val="003057"/>
              </a:buClr>
            </a:pPr>
            <a:r>
              <a:rPr lang="en-GB" sz="2200" dirty="0">
                <a:solidFill>
                  <a:schemeClr val="tx1">
                    <a:lumMod val="75000"/>
                    <a:lumOff val="25000"/>
                  </a:schemeClr>
                </a:solidFill>
                <a:effectLst/>
                <a:latin typeface="Agenda-Regular" pitchFamily="2" charset="0"/>
                <a:ea typeface="Agenda Regular"/>
                <a:cs typeface="Times New Roman" panose="02020603050405020304" pitchFamily="18" charset="0"/>
              </a:rPr>
              <a:t>A set of statements describing a gradual progression of changed behaviour in a boundary partner leading to the ideal outcome challenge​</a:t>
            </a:r>
          </a:p>
          <a:p>
            <a:pPr lvl="0" fontAlgn="base">
              <a:lnSpc>
                <a:spcPct val="107000"/>
              </a:lnSpc>
              <a:spcAft>
                <a:spcPts val="800"/>
              </a:spcAft>
              <a:buClr>
                <a:srgbClr val="003057"/>
              </a:buClr>
            </a:pPr>
            <a:r>
              <a:rPr lang="en-GB" sz="2200" dirty="0">
                <a:solidFill>
                  <a:schemeClr val="tx1">
                    <a:lumMod val="75000"/>
                    <a:lumOff val="25000"/>
                  </a:schemeClr>
                </a:solidFill>
                <a:latin typeface="Agenda-Regular" pitchFamily="2" charset="0"/>
                <a:ea typeface="Agenda Regular"/>
                <a:cs typeface="Times New Roman" panose="02020603050405020304" pitchFamily="18" charset="0"/>
              </a:rPr>
              <a:t>Graduated indicators focusing on the depth and quality of change</a:t>
            </a:r>
            <a:endParaRPr lang="en-GB" sz="2200" dirty="0">
              <a:solidFill>
                <a:schemeClr val="tx1">
                  <a:lumMod val="75000"/>
                  <a:lumOff val="25000"/>
                </a:schemeClr>
              </a:solidFill>
              <a:effectLst/>
              <a:latin typeface="Agenda-Regular" pitchFamily="2" charset="0"/>
              <a:ea typeface="Agenda Regular"/>
              <a:cs typeface="Times New Roman" panose="02020603050405020304" pitchFamily="18" charset="0"/>
            </a:endParaRPr>
          </a:p>
          <a:p>
            <a:endParaRPr lang="en-GB" sz="2200" dirty="0">
              <a:latin typeface="Agenda-Regular" pitchFamily="2" charset="0"/>
            </a:endParaRPr>
          </a:p>
        </p:txBody>
      </p:sp>
      <p:sp>
        <p:nvSpPr>
          <p:cNvPr id="4" name="Slide Number Placeholder 3">
            <a:extLst>
              <a:ext uri="{FF2B5EF4-FFF2-40B4-BE49-F238E27FC236}">
                <a16:creationId xmlns:a16="http://schemas.microsoft.com/office/drawing/2014/main" id="{7244AB31-1ADA-4406-A667-DD09F87BEECD}"/>
              </a:ext>
            </a:extLst>
          </p:cNvPr>
          <p:cNvSpPr>
            <a:spLocks noGrp="1"/>
          </p:cNvSpPr>
          <p:nvPr>
            <p:ph type="sldNum" sz="quarter" idx="12"/>
          </p:nvPr>
        </p:nvSpPr>
        <p:spPr/>
        <p:txBody>
          <a:bodyPr/>
          <a:lstStyle/>
          <a:p>
            <a:r>
              <a:rPr lang="en-GB"/>
              <a:t>www.integrityglobal.com     </a:t>
            </a:r>
            <a:r>
              <a:rPr lang="en-GB">
                <a:solidFill>
                  <a:srgbClr val="007DBA"/>
                </a:solidFill>
              </a:rPr>
              <a:t> |     </a:t>
            </a:r>
            <a:fld id="{21003410-E1F5-4750-8E52-471DE4360EFB}" type="slidenum">
              <a:rPr lang="en-GB" smtClean="0">
                <a:solidFill>
                  <a:srgbClr val="007DBA"/>
                </a:solidFill>
              </a:rPr>
              <a:pPr/>
              <a:t>13</a:t>
            </a:fld>
            <a:endParaRPr lang="en-GB" dirty="0">
              <a:solidFill>
                <a:srgbClr val="007DBA"/>
              </a:solidFill>
            </a:endParaRPr>
          </a:p>
        </p:txBody>
      </p:sp>
      <p:grpSp>
        <p:nvGrpSpPr>
          <p:cNvPr id="5" name="Group 4">
            <a:extLst>
              <a:ext uri="{FF2B5EF4-FFF2-40B4-BE49-F238E27FC236}">
                <a16:creationId xmlns:a16="http://schemas.microsoft.com/office/drawing/2014/main" id="{9D5D44C3-FFA9-4E4C-969E-56EE9DD34748}"/>
              </a:ext>
            </a:extLst>
          </p:cNvPr>
          <p:cNvGrpSpPr/>
          <p:nvPr/>
        </p:nvGrpSpPr>
        <p:grpSpPr>
          <a:xfrm>
            <a:off x="889416" y="5935206"/>
            <a:ext cx="9144000" cy="665243"/>
            <a:chOff x="889416" y="5935206"/>
            <a:chExt cx="9144000" cy="665243"/>
          </a:xfrm>
        </p:grpSpPr>
        <p:sp>
          <p:nvSpPr>
            <p:cNvPr id="6" name="Title 25">
              <a:extLst>
                <a:ext uri="{FF2B5EF4-FFF2-40B4-BE49-F238E27FC236}">
                  <a16:creationId xmlns:a16="http://schemas.microsoft.com/office/drawing/2014/main" id="{DEEACDD9-1F0B-4543-B8DE-55233B9F0941}"/>
                </a:ext>
              </a:extLst>
            </p:cNvPr>
            <p:cNvSpPr txBox="1">
              <a:spLocks/>
            </p:cNvSpPr>
            <p:nvPr/>
          </p:nvSpPr>
          <p:spPr>
            <a:xfrm>
              <a:off x="889416" y="5935206"/>
              <a:ext cx="5892385" cy="305158"/>
            </a:xfrm>
            <a:prstGeom prst="rect">
              <a:avLst/>
            </a:prstGeom>
          </p:spPr>
          <p:txBody>
            <a:bodyPr>
              <a:normAutofit fontScale="97500"/>
            </a:bodyPr>
            <a:lstStyle>
              <a:lvl1pPr algn="l" defTabSz="914400" rtl="0" eaLnBrk="1" latinLnBrk="0" hangingPunct="1">
                <a:lnSpc>
                  <a:spcPct val="90000"/>
                </a:lnSpc>
                <a:spcBef>
                  <a:spcPct val="0"/>
                </a:spcBef>
                <a:buNone/>
                <a:defRPr sz="3200" b="1" kern="1200">
                  <a:solidFill>
                    <a:srgbClr val="007DBA"/>
                  </a:solidFill>
                  <a:latin typeface="Arial" panose="020B0604020202020204" pitchFamily="34" charset="0"/>
                  <a:ea typeface="+mj-ea"/>
                  <a:cs typeface="Arial" panose="020B0604020202020204" pitchFamily="34" charset="0"/>
                </a:defRPr>
              </a:lvl1pPr>
            </a:lstStyle>
            <a:p>
              <a:r>
                <a:rPr lang="en-US" sz="1200" dirty="0">
                  <a:solidFill>
                    <a:schemeClr val="bg1">
                      <a:lumMod val="85000"/>
                    </a:schemeClr>
                  </a:solidFill>
                </a:rPr>
                <a:t>Enabling an adaptive MEL culture in fragile and conflict-affected contexts</a:t>
              </a:r>
              <a:endParaRPr lang="en-GB" sz="1200" dirty="0">
                <a:solidFill>
                  <a:schemeClr val="bg1">
                    <a:lumMod val="85000"/>
                  </a:schemeClr>
                </a:solidFill>
              </a:endParaRPr>
            </a:p>
          </p:txBody>
        </p:sp>
        <p:sp>
          <p:nvSpPr>
            <p:cNvPr id="7" name="Subtitle 26">
              <a:extLst>
                <a:ext uri="{FF2B5EF4-FFF2-40B4-BE49-F238E27FC236}">
                  <a16:creationId xmlns:a16="http://schemas.microsoft.com/office/drawing/2014/main" id="{A3E44263-FB02-CA43-8BFA-67860604CCF0}"/>
                </a:ext>
              </a:extLst>
            </p:cNvPr>
            <p:cNvSpPr txBox="1">
              <a:spLocks/>
            </p:cNvSpPr>
            <p:nvPr/>
          </p:nvSpPr>
          <p:spPr>
            <a:xfrm>
              <a:off x="889416" y="6280705"/>
              <a:ext cx="9144000" cy="3197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a:solidFill>
                    <a:schemeClr val="bg1">
                      <a:lumMod val="85000"/>
                    </a:schemeClr>
                  </a:solidFill>
                </a:rPr>
                <a:t>Lessons from the CSSF Global MEL project </a:t>
              </a:r>
            </a:p>
          </p:txBody>
        </p:sp>
      </p:grpSp>
    </p:spTree>
    <p:extLst>
      <p:ext uri="{BB962C8B-B14F-4D97-AF65-F5344CB8AC3E}">
        <p14:creationId xmlns:p14="http://schemas.microsoft.com/office/powerpoint/2010/main" val="31129757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xagon 14">
            <a:extLst>
              <a:ext uri="{FF2B5EF4-FFF2-40B4-BE49-F238E27FC236}">
                <a16:creationId xmlns:a16="http://schemas.microsoft.com/office/drawing/2014/main" id="{23D6C7C0-7999-6B4A-A7DE-D2E305895AA7}"/>
              </a:ext>
            </a:extLst>
          </p:cNvPr>
          <p:cNvSpPr/>
          <p:nvPr/>
        </p:nvSpPr>
        <p:spPr>
          <a:xfrm rot="5400000">
            <a:off x="856904" y="3088616"/>
            <a:ext cx="471424" cy="406400"/>
          </a:xfrm>
          <a:prstGeom prst="hexagon">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02756B8B-9A76-4444-AB0F-D4DF4F5BE419}"/>
              </a:ext>
            </a:extLst>
          </p:cNvPr>
          <p:cNvCxnSpPr>
            <a:cxnSpLocks/>
            <a:stCxn id="15" idx="0"/>
          </p:cNvCxnSpPr>
          <p:nvPr/>
        </p:nvCxnSpPr>
        <p:spPr>
          <a:xfrm>
            <a:off x="1092616" y="3527528"/>
            <a:ext cx="0" cy="1342235"/>
          </a:xfrm>
          <a:prstGeom prst="line">
            <a:avLst/>
          </a:prstGeom>
          <a:ln w="38100">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D1B7E18-A418-4347-85D5-BE350598B94E}"/>
              </a:ext>
            </a:extLst>
          </p:cNvPr>
          <p:cNvSpPr>
            <a:spLocks noGrp="1"/>
          </p:cNvSpPr>
          <p:nvPr>
            <p:ph type="title"/>
          </p:nvPr>
        </p:nvSpPr>
        <p:spPr/>
        <p:txBody>
          <a:bodyPr/>
          <a:lstStyle/>
          <a:p>
            <a:r>
              <a:rPr lang="en-GB" dirty="0"/>
              <a:t>Outcome Mapping</a:t>
            </a:r>
            <a:endParaRPr lang="en-GB" b="0" dirty="0"/>
          </a:p>
        </p:txBody>
      </p:sp>
      <p:sp>
        <p:nvSpPr>
          <p:cNvPr id="4" name="Slide Number Placeholder 3">
            <a:extLst>
              <a:ext uri="{FF2B5EF4-FFF2-40B4-BE49-F238E27FC236}">
                <a16:creationId xmlns:a16="http://schemas.microsoft.com/office/drawing/2014/main" id="{7244AB31-1ADA-4406-A667-DD09F87BEECD}"/>
              </a:ext>
            </a:extLst>
          </p:cNvPr>
          <p:cNvSpPr>
            <a:spLocks noGrp="1"/>
          </p:cNvSpPr>
          <p:nvPr>
            <p:ph type="sldNum" sz="quarter" idx="12"/>
          </p:nvPr>
        </p:nvSpPr>
        <p:spPr/>
        <p:txBody>
          <a:bodyPr/>
          <a:lstStyle/>
          <a:p>
            <a:r>
              <a:rPr lang="en-GB"/>
              <a:t>www.integrityglobal.com     </a:t>
            </a:r>
            <a:r>
              <a:rPr lang="en-GB">
                <a:solidFill>
                  <a:srgbClr val="007DBA"/>
                </a:solidFill>
              </a:rPr>
              <a:t> |     </a:t>
            </a:r>
            <a:fld id="{21003410-E1F5-4750-8E52-471DE4360EFB}" type="slidenum">
              <a:rPr lang="en-GB" smtClean="0">
                <a:solidFill>
                  <a:srgbClr val="007DBA"/>
                </a:solidFill>
              </a:rPr>
              <a:pPr/>
              <a:t>14</a:t>
            </a:fld>
            <a:endParaRPr lang="en-GB" dirty="0">
              <a:solidFill>
                <a:srgbClr val="007DBA"/>
              </a:solidFill>
            </a:endParaRPr>
          </a:p>
        </p:txBody>
      </p:sp>
      <p:grpSp>
        <p:nvGrpSpPr>
          <p:cNvPr id="5" name="Group 4">
            <a:extLst>
              <a:ext uri="{FF2B5EF4-FFF2-40B4-BE49-F238E27FC236}">
                <a16:creationId xmlns:a16="http://schemas.microsoft.com/office/drawing/2014/main" id="{9D5D44C3-FFA9-4E4C-969E-56EE9DD34748}"/>
              </a:ext>
            </a:extLst>
          </p:cNvPr>
          <p:cNvGrpSpPr/>
          <p:nvPr/>
        </p:nvGrpSpPr>
        <p:grpSpPr>
          <a:xfrm>
            <a:off x="889416" y="5935206"/>
            <a:ext cx="9144000" cy="665243"/>
            <a:chOff x="889416" y="5935206"/>
            <a:chExt cx="9144000" cy="665243"/>
          </a:xfrm>
        </p:grpSpPr>
        <p:sp>
          <p:nvSpPr>
            <p:cNvPr id="6" name="Title 25">
              <a:extLst>
                <a:ext uri="{FF2B5EF4-FFF2-40B4-BE49-F238E27FC236}">
                  <a16:creationId xmlns:a16="http://schemas.microsoft.com/office/drawing/2014/main" id="{DEEACDD9-1F0B-4543-B8DE-55233B9F0941}"/>
                </a:ext>
              </a:extLst>
            </p:cNvPr>
            <p:cNvSpPr txBox="1">
              <a:spLocks/>
            </p:cNvSpPr>
            <p:nvPr/>
          </p:nvSpPr>
          <p:spPr>
            <a:xfrm>
              <a:off x="889416" y="5935206"/>
              <a:ext cx="5892385" cy="305158"/>
            </a:xfrm>
            <a:prstGeom prst="rect">
              <a:avLst/>
            </a:prstGeom>
          </p:spPr>
          <p:txBody>
            <a:bodyPr>
              <a:normAutofit fontScale="97500"/>
            </a:bodyPr>
            <a:lstStyle>
              <a:lvl1pPr algn="l" defTabSz="914400" rtl="0" eaLnBrk="1" latinLnBrk="0" hangingPunct="1">
                <a:lnSpc>
                  <a:spcPct val="90000"/>
                </a:lnSpc>
                <a:spcBef>
                  <a:spcPct val="0"/>
                </a:spcBef>
                <a:buNone/>
                <a:defRPr sz="3200" b="1" kern="1200">
                  <a:solidFill>
                    <a:srgbClr val="007DBA"/>
                  </a:solidFill>
                  <a:latin typeface="Arial" panose="020B0604020202020204" pitchFamily="34" charset="0"/>
                  <a:ea typeface="+mj-ea"/>
                  <a:cs typeface="Arial" panose="020B0604020202020204" pitchFamily="34" charset="0"/>
                </a:defRPr>
              </a:lvl1pPr>
            </a:lstStyle>
            <a:p>
              <a:r>
                <a:rPr lang="en-US" sz="1200" dirty="0">
                  <a:solidFill>
                    <a:schemeClr val="bg1">
                      <a:lumMod val="85000"/>
                    </a:schemeClr>
                  </a:solidFill>
                </a:rPr>
                <a:t>Enabling an adaptive MEL culture in fragile and conflict-affected contexts</a:t>
              </a:r>
              <a:endParaRPr lang="en-GB" sz="1200" dirty="0">
                <a:solidFill>
                  <a:schemeClr val="bg1">
                    <a:lumMod val="85000"/>
                  </a:schemeClr>
                </a:solidFill>
              </a:endParaRPr>
            </a:p>
          </p:txBody>
        </p:sp>
        <p:sp>
          <p:nvSpPr>
            <p:cNvPr id="7" name="Subtitle 26">
              <a:extLst>
                <a:ext uri="{FF2B5EF4-FFF2-40B4-BE49-F238E27FC236}">
                  <a16:creationId xmlns:a16="http://schemas.microsoft.com/office/drawing/2014/main" id="{A3E44263-FB02-CA43-8BFA-67860604CCF0}"/>
                </a:ext>
              </a:extLst>
            </p:cNvPr>
            <p:cNvSpPr txBox="1">
              <a:spLocks/>
            </p:cNvSpPr>
            <p:nvPr/>
          </p:nvSpPr>
          <p:spPr>
            <a:xfrm>
              <a:off x="889416" y="6280705"/>
              <a:ext cx="9144000" cy="3197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a:solidFill>
                    <a:schemeClr val="bg1">
                      <a:lumMod val="85000"/>
                    </a:schemeClr>
                  </a:solidFill>
                </a:rPr>
                <a:t>Lessons from the CSSF Global MEL project </a:t>
              </a:r>
            </a:p>
          </p:txBody>
        </p:sp>
      </p:grpSp>
      <p:grpSp>
        <p:nvGrpSpPr>
          <p:cNvPr id="14" name="Group 13">
            <a:extLst>
              <a:ext uri="{FF2B5EF4-FFF2-40B4-BE49-F238E27FC236}">
                <a16:creationId xmlns:a16="http://schemas.microsoft.com/office/drawing/2014/main" id="{20062833-43C7-4943-A9D4-4DC72A1883CE}"/>
              </a:ext>
            </a:extLst>
          </p:cNvPr>
          <p:cNvGrpSpPr/>
          <p:nvPr/>
        </p:nvGrpSpPr>
        <p:grpSpPr>
          <a:xfrm>
            <a:off x="889416" y="4869764"/>
            <a:ext cx="10464385" cy="502006"/>
            <a:chOff x="1452282" y="3675529"/>
            <a:chExt cx="9753840" cy="467919"/>
          </a:xfrm>
        </p:grpSpPr>
        <p:cxnSp>
          <p:nvCxnSpPr>
            <p:cNvPr id="11" name="Straight Arrow Connector 10">
              <a:extLst>
                <a:ext uri="{FF2B5EF4-FFF2-40B4-BE49-F238E27FC236}">
                  <a16:creationId xmlns:a16="http://schemas.microsoft.com/office/drawing/2014/main" id="{E290BB24-8FF6-1D49-80CA-CABCAD433539}"/>
                </a:ext>
              </a:extLst>
            </p:cNvPr>
            <p:cNvCxnSpPr>
              <a:cxnSpLocks/>
            </p:cNvCxnSpPr>
            <p:nvPr/>
          </p:nvCxnSpPr>
          <p:spPr>
            <a:xfrm>
              <a:off x="1452282" y="3675529"/>
              <a:ext cx="9753840" cy="0"/>
            </a:xfrm>
            <a:prstGeom prst="straightConnector1">
              <a:avLst/>
            </a:prstGeom>
            <a:ln w="1270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DA8B18B-99F1-CD4F-8B2C-A9B37E236C1C}"/>
                </a:ext>
              </a:extLst>
            </p:cNvPr>
            <p:cNvSpPr/>
            <p:nvPr/>
          </p:nvSpPr>
          <p:spPr>
            <a:xfrm>
              <a:off x="1452282" y="3816141"/>
              <a:ext cx="3276210" cy="315566"/>
            </a:xfrm>
            <a:prstGeom prst="rect">
              <a:avLst/>
            </a:prstGeom>
          </p:spPr>
          <p:txBody>
            <a:bodyPr wrap="square">
              <a:spAutoFit/>
            </a:bodyPr>
            <a:lstStyle/>
            <a:p>
              <a:pPr lvl="0">
                <a:spcAft>
                  <a:spcPts val="600"/>
                </a:spcAft>
                <a:buSzPts val="1000"/>
                <a:tabLst>
                  <a:tab pos="457200" algn="l"/>
                </a:tabLst>
              </a:pPr>
              <a:r>
                <a:rPr lang="en-GB" sz="1600" spc="300" dirty="0">
                  <a:solidFill>
                    <a:schemeClr val="bg1">
                      <a:lumMod val="75000"/>
                    </a:schemeClr>
                  </a:solidFill>
                  <a:latin typeface="Agenda-Regular" pitchFamily="2" charset="0"/>
                  <a:ea typeface="Agenda Regular"/>
                  <a:cs typeface="Times New Roman" panose="02020603050405020304" pitchFamily="18" charset="0"/>
                </a:rPr>
                <a:t>PREDETERMINED OUTCOMES</a:t>
              </a:r>
            </a:p>
          </p:txBody>
        </p:sp>
        <p:sp>
          <p:nvSpPr>
            <p:cNvPr id="13" name="Rectangle 12">
              <a:extLst>
                <a:ext uri="{FF2B5EF4-FFF2-40B4-BE49-F238E27FC236}">
                  <a16:creationId xmlns:a16="http://schemas.microsoft.com/office/drawing/2014/main" id="{9344E07E-2CFF-2A49-8208-1F74CF228947}"/>
                </a:ext>
              </a:extLst>
            </p:cNvPr>
            <p:cNvSpPr/>
            <p:nvPr/>
          </p:nvSpPr>
          <p:spPr>
            <a:xfrm>
              <a:off x="7929912" y="3827882"/>
              <a:ext cx="3276210" cy="315566"/>
            </a:xfrm>
            <a:prstGeom prst="rect">
              <a:avLst/>
            </a:prstGeom>
          </p:spPr>
          <p:txBody>
            <a:bodyPr wrap="square">
              <a:spAutoFit/>
            </a:bodyPr>
            <a:lstStyle/>
            <a:p>
              <a:pPr lvl="0" algn="r">
                <a:spcAft>
                  <a:spcPts val="600"/>
                </a:spcAft>
                <a:buSzPts val="1000"/>
                <a:tabLst>
                  <a:tab pos="457200" algn="l"/>
                </a:tabLst>
              </a:pPr>
              <a:r>
                <a:rPr lang="en-GB" sz="1600" spc="300" dirty="0">
                  <a:solidFill>
                    <a:schemeClr val="bg1">
                      <a:lumMod val="75000"/>
                    </a:schemeClr>
                  </a:solidFill>
                  <a:latin typeface="Agenda-Regular" pitchFamily="2" charset="0"/>
                  <a:ea typeface="Agenda Regular"/>
                  <a:cs typeface="Times New Roman" panose="02020603050405020304" pitchFamily="18" charset="0"/>
                </a:rPr>
                <a:t>UNDETERMINED OUTCOMES</a:t>
              </a:r>
            </a:p>
          </p:txBody>
        </p:sp>
      </p:grpSp>
      <p:sp>
        <p:nvSpPr>
          <p:cNvPr id="19" name="TextBox 18">
            <a:extLst>
              <a:ext uri="{FF2B5EF4-FFF2-40B4-BE49-F238E27FC236}">
                <a16:creationId xmlns:a16="http://schemas.microsoft.com/office/drawing/2014/main" id="{43096395-F68C-1E46-A97F-2B78FE21288F}"/>
              </a:ext>
            </a:extLst>
          </p:cNvPr>
          <p:cNvSpPr txBox="1"/>
          <p:nvPr/>
        </p:nvSpPr>
        <p:spPr>
          <a:xfrm>
            <a:off x="1499016" y="3115437"/>
            <a:ext cx="2940423" cy="1877437"/>
          </a:xfrm>
          <a:prstGeom prst="rect">
            <a:avLst/>
          </a:prstGeom>
          <a:noFill/>
        </p:spPr>
        <p:txBody>
          <a:bodyPr wrap="square" rtlCol="0">
            <a:spAutoFit/>
          </a:bodyPr>
          <a:lstStyle/>
          <a:p>
            <a:r>
              <a:rPr lang="en-US" dirty="0">
                <a:solidFill>
                  <a:srgbClr val="00B050"/>
                </a:solidFill>
                <a:latin typeface="Agenda-Medium" pitchFamily="2" charset="0"/>
              </a:rPr>
              <a:t>LOGFRAME</a:t>
            </a:r>
          </a:p>
          <a:p>
            <a:r>
              <a:rPr lang="en-US" sz="2000" dirty="0">
                <a:solidFill>
                  <a:schemeClr val="tx1">
                    <a:lumMod val="75000"/>
                    <a:lumOff val="25000"/>
                  </a:schemeClr>
                </a:solidFill>
                <a:latin typeface="Agenda-Regular" pitchFamily="2" charset="0"/>
              </a:rPr>
              <a:t>Conventional indicators that measure progress towards intended results or outcomes  </a:t>
            </a:r>
          </a:p>
          <a:p>
            <a:endParaRPr lang="en-US" dirty="0">
              <a:latin typeface="Agenda-Regular" pitchFamily="2" charset="0"/>
            </a:endParaRPr>
          </a:p>
        </p:txBody>
      </p:sp>
      <p:sp>
        <p:nvSpPr>
          <p:cNvPr id="22" name="Hexagon 21">
            <a:extLst>
              <a:ext uri="{FF2B5EF4-FFF2-40B4-BE49-F238E27FC236}">
                <a16:creationId xmlns:a16="http://schemas.microsoft.com/office/drawing/2014/main" id="{87753044-1418-EB4B-8D9C-001DDA86333E}"/>
              </a:ext>
            </a:extLst>
          </p:cNvPr>
          <p:cNvSpPr/>
          <p:nvPr/>
        </p:nvSpPr>
        <p:spPr>
          <a:xfrm rot="5400000">
            <a:off x="4478649" y="2178764"/>
            <a:ext cx="471424" cy="406400"/>
          </a:xfrm>
          <a:prstGeom prst="hexagon">
            <a:avLst/>
          </a:prstGeom>
          <a:noFill/>
          <a:ln w="63500">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a:extLst>
              <a:ext uri="{FF2B5EF4-FFF2-40B4-BE49-F238E27FC236}">
                <a16:creationId xmlns:a16="http://schemas.microsoft.com/office/drawing/2014/main" id="{BA415342-945C-8642-978C-51B1E7456980}"/>
              </a:ext>
            </a:extLst>
          </p:cNvPr>
          <p:cNvCxnSpPr>
            <a:cxnSpLocks/>
            <a:stCxn id="22" idx="0"/>
          </p:cNvCxnSpPr>
          <p:nvPr/>
        </p:nvCxnSpPr>
        <p:spPr>
          <a:xfrm>
            <a:off x="4714361" y="2617676"/>
            <a:ext cx="0" cy="2252087"/>
          </a:xfrm>
          <a:prstGeom prst="line">
            <a:avLst/>
          </a:prstGeom>
          <a:ln w="38100">
            <a:solidFill>
              <a:srgbClr val="003057"/>
            </a:solidFill>
            <a:prstDash val="sysDot"/>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9440723-B849-1940-A7D1-34F2AB27DEAF}"/>
              </a:ext>
            </a:extLst>
          </p:cNvPr>
          <p:cNvSpPr txBox="1"/>
          <p:nvPr/>
        </p:nvSpPr>
        <p:spPr>
          <a:xfrm>
            <a:off x="5120761" y="2157114"/>
            <a:ext cx="2940423" cy="2492990"/>
          </a:xfrm>
          <a:prstGeom prst="rect">
            <a:avLst/>
          </a:prstGeom>
          <a:noFill/>
        </p:spPr>
        <p:txBody>
          <a:bodyPr wrap="square" rtlCol="0">
            <a:spAutoFit/>
          </a:bodyPr>
          <a:lstStyle/>
          <a:p>
            <a:r>
              <a:rPr lang="en-US" dirty="0">
                <a:solidFill>
                  <a:srgbClr val="003057"/>
                </a:solidFill>
                <a:latin typeface="Agenda-Medium" pitchFamily="2" charset="0"/>
              </a:rPr>
              <a:t>OUTCOME MAPPING </a:t>
            </a:r>
            <a:br>
              <a:rPr lang="en-US" dirty="0">
                <a:solidFill>
                  <a:srgbClr val="003057"/>
                </a:solidFill>
                <a:latin typeface="Agenda-Medium" pitchFamily="2" charset="0"/>
              </a:rPr>
            </a:br>
            <a:r>
              <a:rPr lang="en-US" dirty="0">
                <a:solidFill>
                  <a:srgbClr val="003057"/>
                </a:solidFill>
                <a:latin typeface="Agenda-Medium" pitchFamily="2" charset="0"/>
              </a:rPr>
              <a:t>(Progress markers)</a:t>
            </a:r>
          </a:p>
          <a:p>
            <a:r>
              <a:rPr lang="en-US" sz="2000" dirty="0">
                <a:solidFill>
                  <a:schemeClr val="tx1">
                    <a:lumMod val="75000"/>
                    <a:lumOff val="25000"/>
                  </a:schemeClr>
                </a:solidFill>
                <a:latin typeface="Agenda-Regular" pitchFamily="2" charset="0"/>
              </a:rPr>
              <a:t>A set of statements describing a gradual progression of changed </a:t>
            </a:r>
            <a:r>
              <a:rPr lang="en-US" sz="2000" dirty="0" err="1">
                <a:solidFill>
                  <a:schemeClr val="tx1">
                    <a:lumMod val="75000"/>
                    <a:lumOff val="25000"/>
                  </a:schemeClr>
                </a:solidFill>
                <a:latin typeface="Agenda-Regular" pitchFamily="2" charset="0"/>
              </a:rPr>
              <a:t>behaviour</a:t>
            </a:r>
            <a:r>
              <a:rPr lang="en-US" sz="2000" dirty="0">
                <a:solidFill>
                  <a:schemeClr val="tx1">
                    <a:lumMod val="75000"/>
                    <a:lumOff val="25000"/>
                  </a:schemeClr>
                </a:solidFill>
                <a:latin typeface="Agenda-Regular" pitchFamily="2" charset="0"/>
              </a:rPr>
              <a:t> in a boundary partner leading to the ideal outcome challenge </a:t>
            </a:r>
            <a:endParaRPr lang="en-US" dirty="0">
              <a:latin typeface="Agenda-Regular" pitchFamily="2" charset="0"/>
            </a:endParaRPr>
          </a:p>
        </p:txBody>
      </p:sp>
      <p:sp>
        <p:nvSpPr>
          <p:cNvPr id="27" name="Hexagon 26">
            <a:extLst>
              <a:ext uri="{FF2B5EF4-FFF2-40B4-BE49-F238E27FC236}">
                <a16:creationId xmlns:a16="http://schemas.microsoft.com/office/drawing/2014/main" id="{A774477D-51C7-4741-B5FB-F6C0D37B785B}"/>
              </a:ext>
            </a:extLst>
          </p:cNvPr>
          <p:cNvSpPr/>
          <p:nvPr/>
        </p:nvSpPr>
        <p:spPr>
          <a:xfrm rot="5400000">
            <a:off x="8337959" y="1377442"/>
            <a:ext cx="471424" cy="406400"/>
          </a:xfrm>
          <a:prstGeom prst="hexagon">
            <a:avLst/>
          </a:prstGeom>
          <a:noFill/>
          <a:ln w="63500">
            <a:solidFill>
              <a:srgbClr val="007D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a:extLst>
              <a:ext uri="{FF2B5EF4-FFF2-40B4-BE49-F238E27FC236}">
                <a16:creationId xmlns:a16="http://schemas.microsoft.com/office/drawing/2014/main" id="{16A6312B-4A99-1045-B012-7BEC5A413905}"/>
              </a:ext>
            </a:extLst>
          </p:cNvPr>
          <p:cNvCxnSpPr>
            <a:cxnSpLocks/>
            <a:stCxn id="27" idx="0"/>
          </p:cNvCxnSpPr>
          <p:nvPr/>
        </p:nvCxnSpPr>
        <p:spPr>
          <a:xfrm>
            <a:off x="8573671" y="1816354"/>
            <a:ext cx="0" cy="3053409"/>
          </a:xfrm>
          <a:prstGeom prst="line">
            <a:avLst/>
          </a:prstGeom>
          <a:ln w="38100">
            <a:solidFill>
              <a:srgbClr val="007DBA"/>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230E60D-A8D3-964B-919E-8D76A0731DCA}"/>
              </a:ext>
            </a:extLst>
          </p:cNvPr>
          <p:cNvSpPr txBox="1"/>
          <p:nvPr/>
        </p:nvSpPr>
        <p:spPr>
          <a:xfrm>
            <a:off x="8980072" y="1355792"/>
            <a:ext cx="2576930" cy="2831544"/>
          </a:xfrm>
          <a:prstGeom prst="rect">
            <a:avLst/>
          </a:prstGeom>
          <a:noFill/>
        </p:spPr>
        <p:txBody>
          <a:bodyPr wrap="square" rtlCol="0">
            <a:spAutoFit/>
          </a:bodyPr>
          <a:lstStyle/>
          <a:p>
            <a:r>
              <a:rPr lang="en-US" dirty="0">
                <a:solidFill>
                  <a:srgbClr val="007DBA"/>
                </a:solidFill>
                <a:latin typeface="Agenda-Medium" pitchFamily="2" charset="0"/>
              </a:rPr>
              <a:t>OUTCOME HARVESTING</a:t>
            </a:r>
          </a:p>
          <a:p>
            <a:r>
              <a:rPr lang="en-US" sz="2000" dirty="0">
                <a:solidFill>
                  <a:schemeClr val="tx1">
                    <a:lumMod val="75000"/>
                    <a:lumOff val="25000"/>
                  </a:schemeClr>
                </a:solidFill>
                <a:latin typeface="Agenda-Regular" pitchFamily="2" charset="0"/>
              </a:rPr>
              <a:t>Collecting evidence of what has changed, then working backwards, determines whether and how an intervention contributed to those changes. </a:t>
            </a:r>
            <a:endParaRPr lang="en-US" dirty="0">
              <a:latin typeface="Agenda-Regular" pitchFamily="2" charset="0"/>
            </a:endParaRPr>
          </a:p>
        </p:txBody>
      </p:sp>
    </p:spTree>
    <p:extLst>
      <p:ext uri="{BB962C8B-B14F-4D97-AF65-F5344CB8AC3E}">
        <p14:creationId xmlns:p14="http://schemas.microsoft.com/office/powerpoint/2010/main" val="18952295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D957F-DF49-408D-A6E6-7E9566215590}"/>
              </a:ext>
            </a:extLst>
          </p:cNvPr>
          <p:cNvSpPr>
            <a:spLocks noGrp="1"/>
          </p:cNvSpPr>
          <p:nvPr>
            <p:ph type="title"/>
          </p:nvPr>
        </p:nvSpPr>
        <p:spPr/>
        <p:txBody>
          <a:bodyPr/>
          <a:lstStyle/>
          <a:p>
            <a:r>
              <a:rPr lang="en-GB" dirty="0"/>
              <a:t>Progress Markers</a:t>
            </a:r>
          </a:p>
        </p:txBody>
      </p:sp>
      <p:sp>
        <p:nvSpPr>
          <p:cNvPr id="4" name="Slide Number Placeholder 3">
            <a:extLst>
              <a:ext uri="{FF2B5EF4-FFF2-40B4-BE49-F238E27FC236}">
                <a16:creationId xmlns:a16="http://schemas.microsoft.com/office/drawing/2014/main" id="{0874CC6A-D46A-4DEF-A4E7-59E90EC7D44A}"/>
              </a:ext>
            </a:extLst>
          </p:cNvPr>
          <p:cNvSpPr>
            <a:spLocks noGrp="1"/>
          </p:cNvSpPr>
          <p:nvPr>
            <p:ph type="sldNum" sz="quarter" idx="12"/>
          </p:nvPr>
        </p:nvSpPr>
        <p:spPr/>
        <p:txBody>
          <a:bodyPr/>
          <a:lstStyle/>
          <a:p>
            <a:r>
              <a:rPr lang="en-GB"/>
              <a:t>www.integrityglobal.com     </a:t>
            </a:r>
            <a:r>
              <a:rPr lang="en-GB">
                <a:solidFill>
                  <a:srgbClr val="007DBA"/>
                </a:solidFill>
              </a:rPr>
              <a:t> |     </a:t>
            </a:r>
            <a:fld id="{21003410-E1F5-4750-8E52-471DE4360EFB}" type="slidenum">
              <a:rPr lang="en-GB" smtClean="0">
                <a:solidFill>
                  <a:srgbClr val="007DBA"/>
                </a:solidFill>
              </a:rPr>
              <a:pPr/>
              <a:t>15</a:t>
            </a:fld>
            <a:endParaRPr lang="en-GB" dirty="0">
              <a:solidFill>
                <a:srgbClr val="007DBA"/>
              </a:solidFill>
            </a:endParaRPr>
          </a:p>
        </p:txBody>
      </p:sp>
      <p:grpSp>
        <p:nvGrpSpPr>
          <p:cNvPr id="9" name="Group 8">
            <a:extLst>
              <a:ext uri="{FF2B5EF4-FFF2-40B4-BE49-F238E27FC236}">
                <a16:creationId xmlns:a16="http://schemas.microsoft.com/office/drawing/2014/main" id="{F7999CF6-34FA-BD41-A3B9-C171F5E201AA}"/>
              </a:ext>
            </a:extLst>
          </p:cNvPr>
          <p:cNvGrpSpPr/>
          <p:nvPr/>
        </p:nvGrpSpPr>
        <p:grpSpPr>
          <a:xfrm>
            <a:off x="889416" y="5935206"/>
            <a:ext cx="9144000" cy="665243"/>
            <a:chOff x="889416" y="5935206"/>
            <a:chExt cx="9144000" cy="665243"/>
          </a:xfrm>
        </p:grpSpPr>
        <p:sp>
          <p:nvSpPr>
            <p:cNvPr id="10" name="Title 25">
              <a:extLst>
                <a:ext uri="{FF2B5EF4-FFF2-40B4-BE49-F238E27FC236}">
                  <a16:creationId xmlns:a16="http://schemas.microsoft.com/office/drawing/2014/main" id="{A7EA70F2-F38E-B941-87D7-B9593971E2F9}"/>
                </a:ext>
              </a:extLst>
            </p:cNvPr>
            <p:cNvSpPr txBox="1">
              <a:spLocks/>
            </p:cNvSpPr>
            <p:nvPr/>
          </p:nvSpPr>
          <p:spPr>
            <a:xfrm>
              <a:off x="889416" y="5935206"/>
              <a:ext cx="5892385" cy="305158"/>
            </a:xfrm>
            <a:prstGeom prst="rect">
              <a:avLst/>
            </a:prstGeom>
          </p:spPr>
          <p:txBody>
            <a:bodyPr>
              <a:normAutofit fontScale="97500"/>
            </a:bodyPr>
            <a:lstStyle>
              <a:lvl1pPr algn="l" defTabSz="914400" rtl="0" eaLnBrk="1" latinLnBrk="0" hangingPunct="1">
                <a:lnSpc>
                  <a:spcPct val="90000"/>
                </a:lnSpc>
                <a:spcBef>
                  <a:spcPct val="0"/>
                </a:spcBef>
                <a:buNone/>
                <a:defRPr sz="3200" b="1" kern="1200">
                  <a:solidFill>
                    <a:srgbClr val="007DBA"/>
                  </a:solidFill>
                  <a:latin typeface="Arial" panose="020B0604020202020204" pitchFamily="34" charset="0"/>
                  <a:ea typeface="+mj-ea"/>
                  <a:cs typeface="Arial" panose="020B0604020202020204" pitchFamily="34" charset="0"/>
                </a:defRPr>
              </a:lvl1pPr>
            </a:lstStyle>
            <a:p>
              <a:r>
                <a:rPr lang="en-US" sz="1200" dirty="0">
                  <a:solidFill>
                    <a:schemeClr val="bg1">
                      <a:lumMod val="85000"/>
                    </a:schemeClr>
                  </a:solidFill>
                </a:rPr>
                <a:t>Enabling an adaptive MEL culture in fragile and conflict-affected contexts</a:t>
              </a:r>
              <a:endParaRPr lang="en-GB" sz="1200" dirty="0">
                <a:solidFill>
                  <a:schemeClr val="bg1">
                    <a:lumMod val="85000"/>
                  </a:schemeClr>
                </a:solidFill>
              </a:endParaRPr>
            </a:p>
          </p:txBody>
        </p:sp>
        <p:sp>
          <p:nvSpPr>
            <p:cNvPr id="11" name="Subtitle 26">
              <a:extLst>
                <a:ext uri="{FF2B5EF4-FFF2-40B4-BE49-F238E27FC236}">
                  <a16:creationId xmlns:a16="http://schemas.microsoft.com/office/drawing/2014/main" id="{761C0386-ED3D-8749-A4DA-D7228C75CFEF}"/>
                </a:ext>
              </a:extLst>
            </p:cNvPr>
            <p:cNvSpPr txBox="1">
              <a:spLocks/>
            </p:cNvSpPr>
            <p:nvPr/>
          </p:nvSpPr>
          <p:spPr>
            <a:xfrm>
              <a:off x="889416" y="6280705"/>
              <a:ext cx="9144000" cy="3197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a:solidFill>
                    <a:schemeClr val="bg1">
                      <a:lumMod val="85000"/>
                    </a:schemeClr>
                  </a:solidFill>
                </a:rPr>
                <a:t>Lessons from the CSSF Global MEL project </a:t>
              </a:r>
            </a:p>
          </p:txBody>
        </p:sp>
      </p:grpSp>
      <p:grpSp>
        <p:nvGrpSpPr>
          <p:cNvPr id="30" name="Group 29">
            <a:extLst>
              <a:ext uri="{FF2B5EF4-FFF2-40B4-BE49-F238E27FC236}">
                <a16:creationId xmlns:a16="http://schemas.microsoft.com/office/drawing/2014/main" id="{17BDEFBB-49D1-6D45-A04A-74D29C74C4A7}"/>
              </a:ext>
            </a:extLst>
          </p:cNvPr>
          <p:cNvGrpSpPr/>
          <p:nvPr/>
        </p:nvGrpSpPr>
        <p:grpSpPr>
          <a:xfrm>
            <a:off x="3445229" y="1093040"/>
            <a:ext cx="4321742" cy="4136921"/>
            <a:chOff x="3542098" y="1641681"/>
            <a:chExt cx="3141044" cy="3006716"/>
          </a:xfrm>
        </p:grpSpPr>
        <p:sp>
          <p:nvSpPr>
            <p:cNvPr id="29" name="Trapezium 28">
              <a:extLst>
                <a:ext uri="{FF2B5EF4-FFF2-40B4-BE49-F238E27FC236}">
                  <a16:creationId xmlns:a16="http://schemas.microsoft.com/office/drawing/2014/main" id="{A96FDC3A-1FA7-8944-9953-F35E573B6F73}"/>
                </a:ext>
              </a:extLst>
            </p:cNvPr>
            <p:cNvSpPr/>
            <p:nvPr/>
          </p:nvSpPr>
          <p:spPr>
            <a:xfrm>
              <a:off x="4272189" y="2952112"/>
              <a:ext cx="1724025" cy="247860"/>
            </a:xfrm>
            <a:prstGeom prst="trapezoid">
              <a:avLst/>
            </a:prstGeom>
            <a:solidFill>
              <a:srgbClr val="001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rapezium 24">
              <a:extLst>
                <a:ext uri="{FF2B5EF4-FFF2-40B4-BE49-F238E27FC236}">
                  <a16:creationId xmlns:a16="http://schemas.microsoft.com/office/drawing/2014/main" id="{9A1F5BEE-44AE-F848-B983-41875E802B16}"/>
                </a:ext>
              </a:extLst>
            </p:cNvPr>
            <p:cNvSpPr/>
            <p:nvPr/>
          </p:nvSpPr>
          <p:spPr>
            <a:xfrm>
              <a:off x="3928713" y="3654150"/>
              <a:ext cx="2411127" cy="271914"/>
            </a:xfrm>
            <a:prstGeom prst="trapezoid">
              <a:avLst/>
            </a:prstGeom>
            <a:solidFill>
              <a:srgbClr val="007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820E1EDA-1022-BB46-B998-631AF58A9149}"/>
                </a:ext>
              </a:extLst>
            </p:cNvPr>
            <p:cNvSpPr/>
            <p:nvPr/>
          </p:nvSpPr>
          <p:spPr>
            <a:xfrm>
              <a:off x="3608177" y="1914243"/>
              <a:ext cx="3005599" cy="246224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riangle 16">
              <a:extLst>
                <a:ext uri="{FF2B5EF4-FFF2-40B4-BE49-F238E27FC236}">
                  <a16:creationId xmlns:a16="http://schemas.microsoft.com/office/drawing/2014/main" id="{B622AADD-E36C-C944-89D6-2BEE8CDD0E6B}"/>
                </a:ext>
              </a:extLst>
            </p:cNvPr>
            <p:cNvSpPr/>
            <p:nvPr/>
          </p:nvSpPr>
          <p:spPr>
            <a:xfrm>
              <a:off x="3995195" y="1787960"/>
              <a:ext cx="2278014" cy="1866190"/>
            </a:xfrm>
            <a:prstGeom prst="triangle">
              <a:avLst/>
            </a:prstGeom>
            <a:solidFill>
              <a:srgbClr val="0095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riangle 13">
              <a:extLst>
                <a:ext uri="{FF2B5EF4-FFF2-40B4-BE49-F238E27FC236}">
                  <a16:creationId xmlns:a16="http://schemas.microsoft.com/office/drawing/2014/main" id="{2A93A59A-878C-FC42-90FB-A6294459759C}"/>
                </a:ext>
              </a:extLst>
            </p:cNvPr>
            <p:cNvSpPr/>
            <p:nvPr/>
          </p:nvSpPr>
          <p:spPr>
            <a:xfrm>
              <a:off x="4333260" y="1641681"/>
              <a:ext cx="1601883" cy="1312291"/>
            </a:xfrm>
            <a:prstGeom prst="triangle">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ium 23">
              <a:extLst>
                <a:ext uri="{FF2B5EF4-FFF2-40B4-BE49-F238E27FC236}">
                  <a16:creationId xmlns:a16="http://schemas.microsoft.com/office/drawing/2014/main" id="{89BE5533-B1C5-2044-B17E-0B25D5C4606B}"/>
                </a:ext>
              </a:extLst>
            </p:cNvPr>
            <p:cNvSpPr/>
            <p:nvPr/>
          </p:nvSpPr>
          <p:spPr>
            <a:xfrm>
              <a:off x="3542098" y="4376483"/>
              <a:ext cx="3141044" cy="271914"/>
            </a:xfrm>
            <a:prstGeom prst="trapezoid">
              <a:avLst/>
            </a:prstGeom>
            <a:solidFill>
              <a:srgbClr val="008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Content Placeholder 5">
            <a:extLst>
              <a:ext uri="{FF2B5EF4-FFF2-40B4-BE49-F238E27FC236}">
                <a16:creationId xmlns:a16="http://schemas.microsoft.com/office/drawing/2014/main" id="{AC49443F-7AFC-8E46-B6BC-1F522B34FD85}"/>
              </a:ext>
            </a:extLst>
          </p:cNvPr>
          <p:cNvSpPr txBox="1">
            <a:spLocks/>
          </p:cNvSpPr>
          <p:nvPr/>
        </p:nvSpPr>
        <p:spPr>
          <a:xfrm>
            <a:off x="6737804" y="1099249"/>
            <a:ext cx="4135385" cy="1520617"/>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bg1"/>
              </a:buClr>
              <a:buFont typeface="Arial" panose="020B0604020202020204" pitchFamily="34" charset="0"/>
              <a:buChar char="•"/>
              <a:defRPr sz="24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Clr>
                <a:schemeClr val="tx1"/>
              </a:buClr>
              <a:buNone/>
            </a:pPr>
            <a:r>
              <a:rPr lang="en-GB" sz="2200" b="1" spc="300" dirty="0">
                <a:solidFill>
                  <a:srgbClr val="003057"/>
                </a:solidFill>
                <a:latin typeface="Agenda-Regular" pitchFamily="2" charset="0"/>
                <a:ea typeface="Calibri" panose="020F0502020204030204" pitchFamily="34" charset="0"/>
                <a:cs typeface="Times New Roman" panose="02020603050405020304" pitchFamily="18" charset="0"/>
              </a:rPr>
              <a:t>LOVE TO SEE </a:t>
            </a:r>
            <a:br>
              <a:rPr lang="en-GB" sz="2200" b="1" dirty="0">
                <a:solidFill>
                  <a:schemeClr val="tx1"/>
                </a:solidFill>
                <a:latin typeface="Agenda-Regular" pitchFamily="2" charset="0"/>
                <a:ea typeface="Calibri" panose="020F0502020204030204" pitchFamily="34" charset="0"/>
                <a:cs typeface="Times New Roman" panose="02020603050405020304" pitchFamily="18" charset="0"/>
              </a:rPr>
            </a:br>
            <a:r>
              <a:rPr lang="en-GB" sz="1800" i="1" dirty="0">
                <a:solidFill>
                  <a:schemeClr val="tx1"/>
                </a:solidFill>
                <a:latin typeface="Agenda-Regular" pitchFamily="2" charset="0"/>
                <a:ea typeface="Calibri" panose="020F0502020204030204" pitchFamily="34" charset="0"/>
                <a:cs typeface="Times New Roman" panose="02020603050405020304" pitchFamily="18" charset="0"/>
              </a:rPr>
              <a:t>(</a:t>
            </a:r>
            <a:r>
              <a:rPr lang="en-US" sz="1800" i="1" dirty="0">
                <a:solidFill>
                  <a:schemeClr val="tx1"/>
                </a:solidFill>
                <a:latin typeface="Agenda-Regular" pitchFamily="2" charset="0"/>
                <a:ea typeface="Times New Roman" panose="02020603050405020304" pitchFamily="18" charset="0"/>
                <a:cs typeface="Times New Roman" panose="02020603050405020304" pitchFamily="18" charset="0"/>
              </a:rPr>
              <a:t>Deep transformation of </a:t>
            </a:r>
            <a:r>
              <a:rPr lang="en-US" sz="1800" i="1" dirty="0" err="1">
                <a:solidFill>
                  <a:schemeClr val="tx1"/>
                </a:solidFill>
                <a:latin typeface="Agenda-Regular" pitchFamily="2" charset="0"/>
                <a:ea typeface="Times New Roman" panose="02020603050405020304" pitchFamily="18" charset="0"/>
                <a:cs typeface="Times New Roman" panose="02020603050405020304" pitchFamily="18" charset="0"/>
              </a:rPr>
              <a:t>behaviour</a:t>
            </a:r>
            <a:r>
              <a:rPr lang="en-GB" sz="1800" i="1" dirty="0">
                <a:solidFill>
                  <a:schemeClr val="tx1"/>
                </a:solidFill>
                <a:latin typeface="Agenda-Regular" pitchFamily="2" charset="0"/>
                <a:ea typeface="Times New Roman" panose="02020603050405020304" pitchFamily="18" charset="0"/>
                <a:cs typeface="Times New Roman" panose="02020603050405020304" pitchFamily="18" charset="0"/>
              </a:rPr>
              <a:t>): </a:t>
            </a:r>
            <a:br>
              <a:rPr lang="en-GB" sz="2200" dirty="0">
                <a:solidFill>
                  <a:schemeClr val="tx1"/>
                </a:solidFill>
                <a:latin typeface="Agenda-Regular" pitchFamily="2" charset="0"/>
                <a:ea typeface="Times New Roman" panose="02020603050405020304" pitchFamily="18" charset="0"/>
                <a:cs typeface="Times New Roman" panose="02020603050405020304" pitchFamily="18" charset="0"/>
              </a:rPr>
            </a:br>
            <a:r>
              <a:rPr lang="en-US" sz="2200" dirty="0">
                <a:solidFill>
                  <a:schemeClr val="tx1">
                    <a:lumMod val="75000"/>
                    <a:lumOff val="25000"/>
                  </a:schemeClr>
                </a:solidFill>
                <a:latin typeface="Agenda-Regular" pitchFamily="2" charset="0"/>
                <a:ea typeface="Times New Roman" panose="02020603050405020304" pitchFamily="18" charset="0"/>
                <a:cs typeface="Times New Roman" panose="02020603050405020304" pitchFamily="18" charset="0"/>
              </a:rPr>
              <a:t>Private sector actors contribute to the improvement of international cyber security practices</a:t>
            </a:r>
          </a:p>
        </p:txBody>
      </p:sp>
      <p:sp>
        <p:nvSpPr>
          <p:cNvPr id="32" name="Content Placeholder 5">
            <a:extLst>
              <a:ext uri="{FF2B5EF4-FFF2-40B4-BE49-F238E27FC236}">
                <a16:creationId xmlns:a16="http://schemas.microsoft.com/office/drawing/2014/main" id="{4000548F-03D6-FD41-B019-38B8589648AB}"/>
              </a:ext>
            </a:extLst>
          </p:cNvPr>
          <p:cNvSpPr txBox="1">
            <a:spLocks/>
          </p:cNvSpPr>
          <p:nvPr/>
        </p:nvSpPr>
        <p:spPr>
          <a:xfrm>
            <a:off x="553221" y="2245118"/>
            <a:ext cx="3134305" cy="2367763"/>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bg1"/>
              </a:buClr>
              <a:buFont typeface="Arial" panose="020B0604020202020204" pitchFamily="34" charset="0"/>
              <a:buChar char="•"/>
              <a:defRPr sz="24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7000"/>
              </a:lnSpc>
              <a:spcAft>
                <a:spcPts val="800"/>
              </a:spcAft>
              <a:buClr>
                <a:schemeClr val="tx1"/>
              </a:buClr>
              <a:buNone/>
            </a:pPr>
            <a:r>
              <a:rPr lang="en-GB" sz="2200" b="1" spc="300" dirty="0">
                <a:solidFill>
                  <a:srgbClr val="007DBA"/>
                </a:solidFill>
                <a:latin typeface="Agenda-Regular" pitchFamily="2" charset="0"/>
                <a:ea typeface="Calibri" panose="020F0502020204030204" pitchFamily="34" charset="0"/>
                <a:cs typeface="Times New Roman" panose="02020603050405020304" pitchFamily="18" charset="0"/>
              </a:rPr>
              <a:t>LIKE TO SEE </a:t>
            </a:r>
            <a:br>
              <a:rPr lang="en-GB" sz="2200" b="1" dirty="0">
                <a:solidFill>
                  <a:schemeClr val="tx1"/>
                </a:solidFill>
                <a:latin typeface="Agenda-Regular" pitchFamily="2" charset="0"/>
                <a:ea typeface="Calibri" panose="020F0502020204030204" pitchFamily="34" charset="0"/>
                <a:cs typeface="Times New Roman" panose="02020603050405020304" pitchFamily="18" charset="0"/>
              </a:rPr>
            </a:br>
            <a:r>
              <a:rPr lang="en-GB" sz="1800" i="1" dirty="0">
                <a:solidFill>
                  <a:schemeClr val="tx1"/>
                </a:solidFill>
                <a:latin typeface="Agenda-Regular" pitchFamily="2" charset="0"/>
                <a:ea typeface="Calibri" panose="020F0502020204030204" pitchFamily="34" charset="0"/>
                <a:cs typeface="Times New Roman" panose="02020603050405020304" pitchFamily="18" charset="0"/>
              </a:rPr>
              <a:t>(</a:t>
            </a:r>
            <a:r>
              <a:rPr lang="en-US" sz="1800" i="1" dirty="0">
                <a:solidFill>
                  <a:schemeClr val="tx1"/>
                </a:solidFill>
                <a:latin typeface="Agenda-Regular" pitchFamily="2" charset="0"/>
                <a:ea typeface="Times New Roman" panose="02020603050405020304" pitchFamily="18" charset="0"/>
                <a:cs typeface="Times New Roman" panose="02020603050405020304" pitchFamily="18" charset="0"/>
              </a:rPr>
              <a:t>Active engagement, building support and enrolling others</a:t>
            </a:r>
            <a:r>
              <a:rPr lang="en-GB" sz="1800" i="1" dirty="0">
                <a:solidFill>
                  <a:schemeClr val="tx1"/>
                </a:solidFill>
                <a:latin typeface="Agenda-Regular" pitchFamily="2" charset="0"/>
                <a:ea typeface="Times New Roman" panose="02020603050405020304" pitchFamily="18" charset="0"/>
                <a:cs typeface="Times New Roman" panose="02020603050405020304" pitchFamily="18" charset="0"/>
              </a:rPr>
              <a:t>): </a:t>
            </a:r>
            <a:br>
              <a:rPr lang="en-GB" sz="2200" dirty="0">
                <a:solidFill>
                  <a:schemeClr val="tx1"/>
                </a:solidFill>
                <a:latin typeface="Agenda-Regular" pitchFamily="2" charset="0"/>
                <a:ea typeface="Times New Roman" panose="02020603050405020304" pitchFamily="18" charset="0"/>
                <a:cs typeface="Times New Roman" panose="02020603050405020304" pitchFamily="18" charset="0"/>
              </a:rPr>
            </a:br>
            <a:r>
              <a:rPr lang="en-US" sz="2200" dirty="0">
                <a:solidFill>
                  <a:schemeClr val="tx1">
                    <a:lumMod val="75000"/>
                    <a:lumOff val="25000"/>
                  </a:schemeClr>
                </a:solidFill>
                <a:latin typeface="Agenda-Regular" pitchFamily="2" charset="0"/>
                <a:ea typeface="Times New Roman" panose="02020603050405020304" pitchFamily="18" charset="0"/>
                <a:cs typeface="Times New Roman" panose="02020603050405020304" pitchFamily="18" charset="0"/>
              </a:rPr>
              <a:t>Private sector actors establishing internal cyber security mechanisms</a:t>
            </a:r>
          </a:p>
        </p:txBody>
      </p:sp>
      <p:sp>
        <p:nvSpPr>
          <p:cNvPr id="49" name="Oval 48">
            <a:extLst>
              <a:ext uri="{FF2B5EF4-FFF2-40B4-BE49-F238E27FC236}">
                <a16:creationId xmlns:a16="http://schemas.microsoft.com/office/drawing/2014/main" id="{17DC7BFF-442E-C148-ABEF-EF95A0323ED1}"/>
              </a:ext>
            </a:extLst>
          </p:cNvPr>
          <p:cNvSpPr/>
          <p:nvPr/>
        </p:nvSpPr>
        <p:spPr>
          <a:xfrm>
            <a:off x="4664666" y="3033982"/>
            <a:ext cx="335880" cy="3358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ontent Placeholder 5">
            <a:extLst>
              <a:ext uri="{FF2B5EF4-FFF2-40B4-BE49-F238E27FC236}">
                <a16:creationId xmlns:a16="http://schemas.microsoft.com/office/drawing/2014/main" id="{1443F80D-B852-4E44-B338-07B2796DD49F}"/>
              </a:ext>
            </a:extLst>
          </p:cNvPr>
          <p:cNvSpPr txBox="1">
            <a:spLocks/>
          </p:cNvSpPr>
          <p:nvPr/>
        </p:nvSpPr>
        <p:spPr>
          <a:xfrm>
            <a:off x="8056615" y="3408094"/>
            <a:ext cx="3723009" cy="1520617"/>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bg1"/>
              </a:buClr>
              <a:buFont typeface="Arial" panose="020B0604020202020204" pitchFamily="34" charset="0"/>
              <a:buChar char="•"/>
              <a:defRPr sz="24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Clr>
                <a:schemeClr val="tx1"/>
              </a:buClr>
              <a:buNone/>
            </a:pPr>
            <a:r>
              <a:rPr lang="en-GB" sz="2200" b="1" spc="300" dirty="0">
                <a:solidFill>
                  <a:srgbClr val="00B050"/>
                </a:solidFill>
                <a:latin typeface="Agenda-Regular" pitchFamily="2" charset="0"/>
                <a:ea typeface="Calibri" panose="020F0502020204030204" pitchFamily="34" charset="0"/>
                <a:cs typeface="Times New Roman" panose="02020603050405020304" pitchFamily="18" charset="0"/>
              </a:rPr>
              <a:t>EXPECT TO SEE</a:t>
            </a:r>
            <a:br>
              <a:rPr lang="en-GB" sz="2200" b="1" dirty="0">
                <a:solidFill>
                  <a:srgbClr val="00B050"/>
                </a:solidFill>
                <a:latin typeface="Agenda-Regular" pitchFamily="2" charset="0"/>
                <a:ea typeface="Calibri" panose="020F0502020204030204" pitchFamily="34" charset="0"/>
                <a:cs typeface="Times New Roman" panose="02020603050405020304" pitchFamily="18" charset="0"/>
              </a:rPr>
            </a:br>
            <a:r>
              <a:rPr lang="en-GB" sz="1800" i="1" dirty="0">
                <a:solidFill>
                  <a:schemeClr val="tx1"/>
                </a:solidFill>
                <a:latin typeface="Agenda-Regular" pitchFamily="2" charset="0"/>
                <a:ea typeface="Calibri" panose="020F0502020204030204" pitchFamily="34" charset="0"/>
                <a:cs typeface="Times New Roman" panose="02020603050405020304" pitchFamily="18" charset="0"/>
              </a:rPr>
              <a:t>(</a:t>
            </a:r>
            <a:r>
              <a:rPr lang="en-US" sz="1800" i="1" dirty="0">
                <a:solidFill>
                  <a:schemeClr val="tx1"/>
                </a:solidFill>
                <a:latin typeface="Agenda-Regular" pitchFamily="2" charset="0"/>
                <a:ea typeface="Times New Roman" panose="02020603050405020304" pitchFamily="18" charset="0"/>
                <a:cs typeface="Times New Roman" panose="02020603050405020304" pitchFamily="18" charset="0"/>
              </a:rPr>
              <a:t>Immediate response such as knowledge acquisition</a:t>
            </a:r>
            <a:r>
              <a:rPr lang="en-GB" sz="1800" i="1" dirty="0">
                <a:solidFill>
                  <a:schemeClr val="tx1"/>
                </a:solidFill>
                <a:latin typeface="Agenda-Regular" pitchFamily="2" charset="0"/>
                <a:ea typeface="Times New Roman" panose="02020603050405020304" pitchFamily="18" charset="0"/>
                <a:cs typeface="Times New Roman" panose="02020603050405020304" pitchFamily="18" charset="0"/>
              </a:rPr>
              <a:t>): </a:t>
            </a:r>
            <a:br>
              <a:rPr lang="en-GB" sz="2200" dirty="0">
                <a:solidFill>
                  <a:schemeClr val="tx1"/>
                </a:solidFill>
                <a:latin typeface="Agenda-Regular" pitchFamily="2" charset="0"/>
                <a:ea typeface="Times New Roman" panose="02020603050405020304" pitchFamily="18" charset="0"/>
                <a:cs typeface="Times New Roman" panose="02020603050405020304" pitchFamily="18" charset="0"/>
              </a:rPr>
            </a:br>
            <a:r>
              <a:rPr lang="en-US" sz="2200" dirty="0">
                <a:solidFill>
                  <a:schemeClr val="tx1">
                    <a:lumMod val="75000"/>
                    <a:lumOff val="25000"/>
                  </a:schemeClr>
                </a:solidFill>
                <a:latin typeface="Agenda-Regular" pitchFamily="2" charset="0"/>
                <a:ea typeface="Times New Roman" panose="02020603050405020304" pitchFamily="18" charset="0"/>
                <a:cs typeface="Times New Roman" panose="02020603050405020304" pitchFamily="18" charset="0"/>
              </a:rPr>
              <a:t>Private sector actors attending forums on cyber security</a:t>
            </a:r>
          </a:p>
          <a:p>
            <a:pPr marL="0" indent="0">
              <a:lnSpc>
                <a:spcPct val="107000"/>
              </a:lnSpc>
              <a:spcAft>
                <a:spcPts val="800"/>
              </a:spcAft>
              <a:buClr>
                <a:schemeClr val="tx1"/>
              </a:buClr>
              <a:buNone/>
            </a:pPr>
            <a:endParaRPr lang="en-US" sz="2200" dirty="0">
              <a:solidFill>
                <a:schemeClr val="tx1">
                  <a:lumMod val="75000"/>
                  <a:lumOff val="25000"/>
                </a:schemeClr>
              </a:solidFill>
              <a:latin typeface="Agenda-Regular" pitchFamily="2" charset="0"/>
              <a:ea typeface="Times New Roman" panose="02020603050405020304" pitchFamily="18" charset="0"/>
              <a:cs typeface="Times New Roman" panose="02020603050405020304" pitchFamily="18" charset="0"/>
            </a:endParaRPr>
          </a:p>
          <a:p>
            <a:pPr marL="0" indent="0">
              <a:lnSpc>
                <a:spcPct val="107000"/>
              </a:lnSpc>
              <a:spcAft>
                <a:spcPts val="800"/>
              </a:spcAft>
              <a:buClr>
                <a:schemeClr val="tx1"/>
              </a:buClr>
              <a:buNone/>
            </a:pPr>
            <a:endParaRPr lang="en-US" sz="2200" dirty="0">
              <a:solidFill>
                <a:schemeClr val="tx1">
                  <a:lumMod val="75000"/>
                  <a:lumOff val="25000"/>
                </a:schemeClr>
              </a:solidFill>
              <a:latin typeface="Agenda-Regular" pitchFamily="2" charset="0"/>
              <a:ea typeface="Times New Roman" panose="02020603050405020304" pitchFamily="18" charset="0"/>
              <a:cs typeface="Times New Roman" panose="02020603050405020304" pitchFamily="18" charset="0"/>
            </a:endParaRPr>
          </a:p>
        </p:txBody>
      </p:sp>
      <p:sp>
        <p:nvSpPr>
          <p:cNvPr id="50" name="Oval 49">
            <a:extLst>
              <a:ext uri="{FF2B5EF4-FFF2-40B4-BE49-F238E27FC236}">
                <a16:creationId xmlns:a16="http://schemas.microsoft.com/office/drawing/2014/main" id="{2E76510A-8E77-E644-AC57-9D4E6D7E7D13}"/>
              </a:ext>
            </a:extLst>
          </p:cNvPr>
          <p:cNvSpPr/>
          <p:nvPr/>
        </p:nvSpPr>
        <p:spPr>
          <a:xfrm>
            <a:off x="5495219" y="1430490"/>
            <a:ext cx="335880" cy="3358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FD53F177-5800-D241-9342-3168951D2045}"/>
              </a:ext>
            </a:extLst>
          </p:cNvPr>
          <p:cNvCxnSpPr>
            <a:cxnSpLocks/>
          </p:cNvCxnSpPr>
          <p:nvPr/>
        </p:nvCxnSpPr>
        <p:spPr>
          <a:xfrm flipH="1">
            <a:off x="3870723" y="3202163"/>
            <a:ext cx="966713" cy="0"/>
          </a:xfrm>
          <a:prstGeom prst="line">
            <a:avLst/>
          </a:prstGeom>
          <a:ln w="63500">
            <a:solidFill>
              <a:srgbClr val="007DBA"/>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EF0DAA4-036C-344A-A92A-D82FE641BD61}"/>
              </a:ext>
            </a:extLst>
          </p:cNvPr>
          <p:cNvCxnSpPr>
            <a:cxnSpLocks/>
          </p:cNvCxnSpPr>
          <p:nvPr/>
        </p:nvCxnSpPr>
        <p:spPr>
          <a:xfrm>
            <a:off x="5663159" y="1589196"/>
            <a:ext cx="966713" cy="0"/>
          </a:xfrm>
          <a:prstGeom prst="line">
            <a:avLst/>
          </a:prstGeom>
          <a:ln w="63500">
            <a:solidFill>
              <a:srgbClr val="001A4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5FC8D6E6-97D2-2E49-83FD-F02EB302D61B}"/>
              </a:ext>
            </a:extLst>
          </p:cNvPr>
          <p:cNvSpPr/>
          <p:nvPr/>
        </p:nvSpPr>
        <p:spPr>
          <a:xfrm>
            <a:off x="6835666" y="4319325"/>
            <a:ext cx="335880" cy="3358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98414876-0B92-B744-BE68-835C98530AE8}"/>
              </a:ext>
            </a:extLst>
          </p:cNvPr>
          <p:cNvCxnSpPr>
            <a:cxnSpLocks/>
          </p:cNvCxnSpPr>
          <p:nvPr/>
        </p:nvCxnSpPr>
        <p:spPr>
          <a:xfrm>
            <a:off x="6994462" y="4478121"/>
            <a:ext cx="966713" cy="0"/>
          </a:xfrm>
          <a:prstGeom prst="line">
            <a:avLst/>
          </a:prstGeom>
          <a:ln w="63500">
            <a:solidFill>
              <a:srgbClr val="008850"/>
            </a:solidFill>
            <a:headEnd type="ova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07614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B7E18-A418-4347-85D5-BE350598B94E}"/>
              </a:ext>
            </a:extLst>
          </p:cNvPr>
          <p:cNvSpPr>
            <a:spLocks noGrp="1"/>
          </p:cNvSpPr>
          <p:nvPr>
            <p:ph type="title"/>
          </p:nvPr>
        </p:nvSpPr>
        <p:spPr/>
        <p:txBody>
          <a:bodyPr/>
          <a:lstStyle/>
          <a:p>
            <a:r>
              <a:rPr lang="en-GB" dirty="0"/>
              <a:t>Why is this adaptive?</a:t>
            </a:r>
          </a:p>
        </p:txBody>
      </p:sp>
      <p:sp>
        <p:nvSpPr>
          <p:cNvPr id="3" name="Content Placeholder 2">
            <a:extLst>
              <a:ext uri="{FF2B5EF4-FFF2-40B4-BE49-F238E27FC236}">
                <a16:creationId xmlns:a16="http://schemas.microsoft.com/office/drawing/2014/main" id="{F31EF89A-0455-4FCD-9A98-3629BC1C1965}"/>
              </a:ext>
            </a:extLst>
          </p:cNvPr>
          <p:cNvSpPr>
            <a:spLocks noGrp="1"/>
          </p:cNvSpPr>
          <p:nvPr>
            <p:ph idx="1"/>
          </p:nvPr>
        </p:nvSpPr>
        <p:spPr>
          <a:xfrm>
            <a:off x="838201" y="1692000"/>
            <a:ext cx="6669504" cy="4171950"/>
          </a:xfrm>
        </p:spPr>
        <p:txBody>
          <a:bodyPr>
            <a:normAutofit/>
          </a:bodyPr>
          <a:lstStyle/>
          <a:p>
            <a:pPr>
              <a:spcAft>
                <a:spcPts val="600"/>
              </a:spcAft>
              <a:buClr>
                <a:srgbClr val="003057"/>
              </a:buClr>
              <a:buSzPct val="100000"/>
              <a:tabLst>
                <a:tab pos="457200" algn="l"/>
              </a:tabLst>
            </a:pPr>
            <a:r>
              <a:rPr lang="en-US" sz="2200" dirty="0">
                <a:solidFill>
                  <a:schemeClr val="tx1">
                    <a:lumMod val="75000"/>
                    <a:lumOff val="25000"/>
                  </a:schemeClr>
                </a:solidFill>
                <a:latin typeface="Agenda Regular"/>
                <a:cs typeface="Times New Roman" panose="02020603050405020304" pitchFamily="18" charset="0"/>
              </a:rPr>
              <a:t>Focus on the depth and quality of change rather than quantitative measures against targets</a:t>
            </a:r>
          </a:p>
          <a:p>
            <a:pPr>
              <a:spcAft>
                <a:spcPts val="600"/>
              </a:spcAft>
              <a:buClr>
                <a:srgbClr val="003057"/>
              </a:buClr>
              <a:buSzPct val="100000"/>
              <a:tabLst>
                <a:tab pos="457200" algn="l"/>
              </a:tabLst>
            </a:pPr>
            <a:r>
              <a:rPr lang="en-US" sz="2200" dirty="0">
                <a:solidFill>
                  <a:schemeClr val="tx1">
                    <a:lumMod val="75000"/>
                    <a:lumOff val="25000"/>
                  </a:schemeClr>
                </a:solidFill>
                <a:latin typeface="Agenda Regular"/>
                <a:cs typeface="Times New Roman" panose="02020603050405020304" pitchFamily="18" charset="0"/>
              </a:rPr>
              <a:t>Can flex depending on changes in priorities or strategy </a:t>
            </a:r>
          </a:p>
          <a:p>
            <a:pPr>
              <a:spcAft>
                <a:spcPts val="600"/>
              </a:spcAft>
              <a:buClr>
                <a:srgbClr val="003057"/>
              </a:buClr>
              <a:buSzPct val="100000"/>
              <a:tabLst>
                <a:tab pos="457200" algn="l"/>
              </a:tabLst>
            </a:pPr>
            <a:r>
              <a:rPr lang="en-US" sz="2200" dirty="0">
                <a:solidFill>
                  <a:schemeClr val="tx1">
                    <a:lumMod val="75000"/>
                    <a:lumOff val="25000"/>
                  </a:schemeClr>
                </a:solidFill>
                <a:latin typeface="Agenda Regular"/>
                <a:cs typeface="Times New Roman" panose="02020603050405020304" pitchFamily="18" charset="0"/>
              </a:rPr>
              <a:t>Describe the process of change qualitatively </a:t>
            </a:r>
          </a:p>
          <a:p>
            <a:pPr>
              <a:spcAft>
                <a:spcPts val="600"/>
              </a:spcAft>
              <a:buClr>
                <a:srgbClr val="003057"/>
              </a:buClr>
              <a:buSzPct val="100000"/>
              <a:tabLst>
                <a:tab pos="457200" algn="l"/>
              </a:tabLst>
            </a:pPr>
            <a:r>
              <a:rPr lang="en-US" sz="2200" dirty="0">
                <a:solidFill>
                  <a:schemeClr val="tx1">
                    <a:lumMod val="75000"/>
                    <a:lumOff val="25000"/>
                  </a:schemeClr>
                </a:solidFill>
                <a:latin typeface="Agenda Regular"/>
                <a:cs typeface="Times New Roman" panose="02020603050405020304" pitchFamily="18" charset="0"/>
              </a:rPr>
              <a:t>Enables capture of unintended consequences in addition to planned results</a:t>
            </a:r>
          </a:p>
          <a:p>
            <a:pPr>
              <a:buClr>
                <a:srgbClr val="003057"/>
              </a:buClr>
              <a:buSzPct val="100000"/>
            </a:pPr>
            <a:endParaRPr lang="en-GB" sz="2200" dirty="0">
              <a:solidFill>
                <a:schemeClr val="tx1">
                  <a:lumMod val="75000"/>
                  <a:lumOff val="25000"/>
                </a:schemeClr>
              </a:solidFill>
            </a:endParaRPr>
          </a:p>
        </p:txBody>
      </p:sp>
      <p:sp>
        <p:nvSpPr>
          <p:cNvPr id="4" name="Slide Number Placeholder 3">
            <a:extLst>
              <a:ext uri="{FF2B5EF4-FFF2-40B4-BE49-F238E27FC236}">
                <a16:creationId xmlns:a16="http://schemas.microsoft.com/office/drawing/2014/main" id="{7244AB31-1ADA-4406-A667-DD09F87BEECD}"/>
              </a:ext>
            </a:extLst>
          </p:cNvPr>
          <p:cNvSpPr>
            <a:spLocks noGrp="1"/>
          </p:cNvSpPr>
          <p:nvPr>
            <p:ph type="sldNum" sz="quarter" idx="12"/>
          </p:nvPr>
        </p:nvSpPr>
        <p:spPr/>
        <p:txBody>
          <a:bodyPr/>
          <a:lstStyle/>
          <a:p>
            <a:r>
              <a:rPr lang="en-GB"/>
              <a:t>www.integrityglobal.com     </a:t>
            </a:r>
            <a:r>
              <a:rPr lang="en-GB">
                <a:solidFill>
                  <a:srgbClr val="007DBA"/>
                </a:solidFill>
              </a:rPr>
              <a:t> |     </a:t>
            </a:r>
            <a:fld id="{21003410-E1F5-4750-8E52-471DE4360EFB}" type="slidenum">
              <a:rPr lang="en-GB" smtClean="0">
                <a:solidFill>
                  <a:srgbClr val="007DBA"/>
                </a:solidFill>
              </a:rPr>
              <a:pPr/>
              <a:t>16</a:t>
            </a:fld>
            <a:endParaRPr lang="en-GB" dirty="0">
              <a:solidFill>
                <a:srgbClr val="007DBA"/>
              </a:solidFill>
            </a:endParaRPr>
          </a:p>
        </p:txBody>
      </p:sp>
      <p:grpSp>
        <p:nvGrpSpPr>
          <p:cNvPr id="5" name="Group 4">
            <a:extLst>
              <a:ext uri="{FF2B5EF4-FFF2-40B4-BE49-F238E27FC236}">
                <a16:creationId xmlns:a16="http://schemas.microsoft.com/office/drawing/2014/main" id="{8155F23C-E6D9-F741-95EC-5C74A1B0D82B}"/>
              </a:ext>
            </a:extLst>
          </p:cNvPr>
          <p:cNvGrpSpPr/>
          <p:nvPr/>
        </p:nvGrpSpPr>
        <p:grpSpPr>
          <a:xfrm>
            <a:off x="889416" y="5935206"/>
            <a:ext cx="9144000" cy="665243"/>
            <a:chOff x="889416" y="5935206"/>
            <a:chExt cx="9144000" cy="665243"/>
          </a:xfrm>
        </p:grpSpPr>
        <p:sp>
          <p:nvSpPr>
            <p:cNvPr id="6" name="Title 25">
              <a:extLst>
                <a:ext uri="{FF2B5EF4-FFF2-40B4-BE49-F238E27FC236}">
                  <a16:creationId xmlns:a16="http://schemas.microsoft.com/office/drawing/2014/main" id="{28B07C49-BF2D-A24D-A822-6F7371814010}"/>
                </a:ext>
              </a:extLst>
            </p:cNvPr>
            <p:cNvSpPr txBox="1">
              <a:spLocks/>
            </p:cNvSpPr>
            <p:nvPr/>
          </p:nvSpPr>
          <p:spPr>
            <a:xfrm>
              <a:off x="889416" y="5935206"/>
              <a:ext cx="5892385" cy="305158"/>
            </a:xfrm>
            <a:prstGeom prst="rect">
              <a:avLst/>
            </a:prstGeom>
          </p:spPr>
          <p:txBody>
            <a:bodyPr>
              <a:normAutofit fontScale="97500"/>
            </a:bodyPr>
            <a:lstStyle>
              <a:lvl1pPr algn="l" defTabSz="914400" rtl="0" eaLnBrk="1" latinLnBrk="0" hangingPunct="1">
                <a:lnSpc>
                  <a:spcPct val="90000"/>
                </a:lnSpc>
                <a:spcBef>
                  <a:spcPct val="0"/>
                </a:spcBef>
                <a:buNone/>
                <a:defRPr sz="3200" b="1" kern="1200">
                  <a:solidFill>
                    <a:srgbClr val="007DBA"/>
                  </a:solidFill>
                  <a:latin typeface="Arial" panose="020B0604020202020204" pitchFamily="34" charset="0"/>
                  <a:ea typeface="+mj-ea"/>
                  <a:cs typeface="Arial" panose="020B0604020202020204" pitchFamily="34" charset="0"/>
                </a:defRPr>
              </a:lvl1pPr>
            </a:lstStyle>
            <a:p>
              <a:r>
                <a:rPr lang="en-US" sz="1200" dirty="0">
                  <a:solidFill>
                    <a:schemeClr val="bg1">
                      <a:lumMod val="85000"/>
                    </a:schemeClr>
                  </a:solidFill>
                </a:rPr>
                <a:t>Enabling an adaptive MEL culture in fragile and conflict-affected contexts</a:t>
              </a:r>
              <a:endParaRPr lang="en-GB" sz="1200" dirty="0">
                <a:solidFill>
                  <a:schemeClr val="bg1">
                    <a:lumMod val="85000"/>
                  </a:schemeClr>
                </a:solidFill>
              </a:endParaRPr>
            </a:p>
          </p:txBody>
        </p:sp>
        <p:sp>
          <p:nvSpPr>
            <p:cNvPr id="7" name="Subtitle 26">
              <a:extLst>
                <a:ext uri="{FF2B5EF4-FFF2-40B4-BE49-F238E27FC236}">
                  <a16:creationId xmlns:a16="http://schemas.microsoft.com/office/drawing/2014/main" id="{B8D9869F-B48D-204D-B9D2-888BC4BCBAD3}"/>
                </a:ext>
              </a:extLst>
            </p:cNvPr>
            <p:cNvSpPr txBox="1">
              <a:spLocks/>
            </p:cNvSpPr>
            <p:nvPr/>
          </p:nvSpPr>
          <p:spPr>
            <a:xfrm>
              <a:off x="889416" y="6280705"/>
              <a:ext cx="9144000" cy="3197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a:solidFill>
                    <a:schemeClr val="bg1">
                      <a:lumMod val="85000"/>
                    </a:schemeClr>
                  </a:solidFill>
                </a:rPr>
                <a:t>Lessons from the CSSF Global MEL project </a:t>
              </a:r>
            </a:p>
          </p:txBody>
        </p:sp>
      </p:grpSp>
    </p:spTree>
    <p:extLst>
      <p:ext uri="{BB962C8B-B14F-4D97-AF65-F5344CB8AC3E}">
        <p14:creationId xmlns:p14="http://schemas.microsoft.com/office/powerpoint/2010/main" val="10339022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501FED6-6830-5044-90C9-7CF0997AD1DF}"/>
              </a:ext>
            </a:extLst>
          </p:cNvPr>
          <p:cNvSpPr/>
          <p:nvPr/>
        </p:nvSpPr>
        <p:spPr>
          <a:xfrm>
            <a:off x="889416" y="1198800"/>
            <a:ext cx="9858301" cy="3970318"/>
          </a:xfrm>
          <a:prstGeom prst="rect">
            <a:avLst/>
          </a:prstGeom>
        </p:spPr>
        <p:txBody>
          <a:bodyPr wrap="square">
            <a:spAutoFit/>
          </a:bodyPr>
          <a:lstStyle/>
          <a:p>
            <a:pPr marL="514350" indent="-514350">
              <a:buFont typeface="+mj-lt"/>
              <a:buAutoNum type="arabicPeriod"/>
            </a:pPr>
            <a:r>
              <a:rPr lang="en-GB" sz="2800" b="1" dirty="0">
                <a:solidFill>
                  <a:schemeClr val="bg1">
                    <a:alpha val="25000"/>
                  </a:schemeClr>
                </a:solidFill>
              </a:rPr>
              <a:t>What unique challenges does CSSF pose when developing a MEL system? </a:t>
            </a:r>
          </a:p>
          <a:p>
            <a:pPr marL="514350" indent="-514350">
              <a:buFont typeface="+mj-lt"/>
              <a:buAutoNum type="arabicPeriod"/>
            </a:pPr>
            <a:endParaRPr lang="en-GB" sz="2800" b="1" dirty="0">
              <a:solidFill>
                <a:schemeClr val="accent3"/>
              </a:solidFill>
            </a:endParaRPr>
          </a:p>
          <a:p>
            <a:pPr marL="514350" indent="-514350">
              <a:buFont typeface="+mj-lt"/>
              <a:buAutoNum type="arabicPeriod"/>
            </a:pPr>
            <a:r>
              <a:rPr lang="en-GB" sz="2800" b="1" dirty="0">
                <a:solidFill>
                  <a:schemeClr val="bg1">
                    <a:alpha val="25000"/>
                  </a:schemeClr>
                </a:solidFill>
              </a:rPr>
              <a:t>How has the thinking of adaptive MEL been applied to this context?</a:t>
            </a:r>
            <a:br>
              <a:rPr lang="en-GB" sz="2800" b="1" dirty="0">
                <a:solidFill>
                  <a:schemeClr val="bg1"/>
                </a:solidFill>
              </a:rPr>
            </a:br>
            <a:endParaRPr lang="en-GB" sz="2800" b="1" dirty="0">
              <a:solidFill>
                <a:schemeClr val="bg1"/>
              </a:solidFill>
            </a:endParaRPr>
          </a:p>
          <a:p>
            <a:pPr marL="514350" indent="-514350">
              <a:buFont typeface="+mj-lt"/>
              <a:buAutoNum type="arabicPeriod"/>
            </a:pPr>
            <a:r>
              <a:rPr lang="en-GB" sz="2800" b="1" dirty="0">
                <a:solidFill>
                  <a:schemeClr val="bg1"/>
                </a:solidFill>
              </a:rPr>
              <a:t>How does a culture of adaptation scale from programmes to a diverse geographic and thematic fund?</a:t>
            </a:r>
            <a:endParaRPr lang="en-US" sz="2800" b="1" dirty="0">
              <a:solidFill>
                <a:schemeClr val="bg1"/>
              </a:solidFill>
            </a:endParaRPr>
          </a:p>
        </p:txBody>
      </p:sp>
      <p:sp>
        <p:nvSpPr>
          <p:cNvPr id="8" name="Slide Number Placeholder 4">
            <a:extLst>
              <a:ext uri="{FF2B5EF4-FFF2-40B4-BE49-F238E27FC236}">
                <a16:creationId xmlns:a16="http://schemas.microsoft.com/office/drawing/2014/main" id="{2FE8C0CF-B44A-0046-B54C-FEE00A00EEA4}"/>
              </a:ext>
            </a:extLst>
          </p:cNvPr>
          <p:cNvSpPr>
            <a:spLocks noGrp="1"/>
          </p:cNvSpPr>
          <p:nvPr>
            <p:ph type="sldNum" sz="quarter" idx="12"/>
          </p:nvPr>
        </p:nvSpPr>
        <p:spPr/>
        <p:txBody>
          <a:bodyPr/>
          <a:lstStyle/>
          <a:p>
            <a:r>
              <a:rPr lang="en-GB" dirty="0">
                <a:solidFill>
                  <a:schemeClr val="bg1"/>
                </a:solidFill>
              </a:rPr>
              <a:t>www.integrityglobal.com      </a:t>
            </a:r>
            <a:r>
              <a:rPr lang="en-GB" dirty="0">
                <a:solidFill>
                  <a:srgbClr val="007DBA"/>
                </a:solidFill>
              </a:rPr>
              <a:t>|     </a:t>
            </a:r>
            <a:fld id="{21003410-E1F5-4750-8E52-471DE4360EFB}" type="slidenum">
              <a:rPr lang="en-GB" smtClean="0">
                <a:solidFill>
                  <a:srgbClr val="007DBA"/>
                </a:solidFill>
              </a:rPr>
              <a:pPr/>
              <a:t>17</a:t>
            </a:fld>
            <a:endParaRPr lang="en-GB" dirty="0">
              <a:solidFill>
                <a:srgbClr val="007DBA"/>
              </a:solidFill>
            </a:endParaRPr>
          </a:p>
        </p:txBody>
      </p:sp>
      <p:sp>
        <p:nvSpPr>
          <p:cNvPr id="9" name="Slide Number Placeholder 3">
            <a:extLst>
              <a:ext uri="{FF2B5EF4-FFF2-40B4-BE49-F238E27FC236}">
                <a16:creationId xmlns:a16="http://schemas.microsoft.com/office/drawing/2014/main" id="{A5254F9B-0CA3-7441-BD37-D2EE827D4BF1}"/>
              </a:ext>
            </a:extLst>
          </p:cNvPr>
          <p:cNvSpPr txBox="1">
            <a:spLocks/>
          </p:cNvSpPr>
          <p:nvPr/>
        </p:nvSpPr>
        <p:spPr>
          <a:xfrm>
            <a:off x="6781801" y="6360375"/>
            <a:ext cx="45720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err="1">
                <a:solidFill>
                  <a:schemeClr val="bg1"/>
                </a:solidFill>
              </a:rPr>
              <a:t>www.integrityglobal.com</a:t>
            </a:r>
            <a:r>
              <a:rPr lang="en-GB" dirty="0">
                <a:solidFill>
                  <a:schemeClr val="bg1"/>
                </a:solidFill>
              </a:rPr>
              <a:t>      |     </a:t>
            </a:r>
            <a:fld id="{21003410-E1F5-4750-8E52-471DE4360EFB}" type="slidenum">
              <a:rPr lang="en-GB" smtClean="0">
                <a:solidFill>
                  <a:schemeClr val="bg1"/>
                </a:solidFill>
              </a:rPr>
              <a:pPr/>
              <a:t>17</a:t>
            </a:fld>
            <a:endParaRPr lang="en-GB" dirty="0">
              <a:solidFill>
                <a:schemeClr val="bg1"/>
              </a:solidFill>
            </a:endParaRPr>
          </a:p>
        </p:txBody>
      </p:sp>
      <p:sp>
        <p:nvSpPr>
          <p:cNvPr id="10" name="Title 25">
            <a:extLst>
              <a:ext uri="{FF2B5EF4-FFF2-40B4-BE49-F238E27FC236}">
                <a16:creationId xmlns:a16="http://schemas.microsoft.com/office/drawing/2014/main" id="{68C215FA-A884-BA44-8FCD-DEB4F42941F1}"/>
              </a:ext>
            </a:extLst>
          </p:cNvPr>
          <p:cNvSpPr txBox="1">
            <a:spLocks/>
          </p:cNvSpPr>
          <p:nvPr/>
        </p:nvSpPr>
        <p:spPr>
          <a:xfrm>
            <a:off x="889416" y="5935206"/>
            <a:ext cx="5892385" cy="305158"/>
          </a:xfrm>
          <a:prstGeom prst="rect">
            <a:avLst/>
          </a:prstGeom>
        </p:spPr>
        <p:txBody>
          <a:bodyPr>
            <a:normAutofit fontScale="97500"/>
          </a:bodyPr>
          <a:lstStyle>
            <a:lvl1pPr algn="l" defTabSz="914400" rtl="0" eaLnBrk="1" latinLnBrk="0" hangingPunct="1">
              <a:lnSpc>
                <a:spcPct val="90000"/>
              </a:lnSpc>
              <a:spcBef>
                <a:spcPct val="0"/>
              </a:spcBef>
              <a:buNone/>
              <a:defRPr sz="3200" b="1" kern="1200">
                <a:solidFill>
                  <a:srgbClr val="007DBA"/>
                </a:solidFill>
                <a:latin typeface="Arial" panose="020B0604020202020204" pitchFamily="34" charset="0"/>
                <a:ea typeface="+mj-ea"/>
                <a:cs typeface="Arial" panose="020B0604020202020204" pitchFamily="34" charset="0"/>
              </a:defRPr>
            </a:lvl1pPr>
          </a:lstStyle>
          <a:p>
            <a:r>
              <a:rPr lang="en-US" sz="1200" dirty="0">
                <a:solidFill>
                  <a:schemeClr val="bg1">
                    <a:alpha val="50000"/>
                  </a:schemeClr>
                </a:solidFill>
              </a:rPr>
              <a:t>Enabling an adaptive MEL culture in fragile and conflict-affected contexts</a:t>
            </a:r>
            <a:endParaRPr lang="en-GB" sz="1200" dirty="0">
              <a:solidFill>
                <a:schemeClr val="bg1">
                  <a:alpha val="50000"/>
                </a:schemeClr>
              </a:solidFill>
            </a:endParaRPr>
          </a:p>
        </p:txBody>
      </p:sp>
      <p:sp>
        <p:nvSpPr>
          <p:cNvPr id="11" name="Subtitle 26">
            <a:extLst>
              <a:ext uri="{FF2B5EF4-FFF2-40B4-BE49-F238E27FC236}">
                <a16:creationId xmlns:a16="http://schemas.microsoft.com/office/drawing/2014/main" id="{A0AB55E5-84A6-024E-8A13-DAE097FFE7CF}"/>
              </a:ext>
            </a:extLst>
          </p:cNvPr>
          <p:cNvSpPr txBox="1">
            <a:spLocks/>
          </p:cNvSpPr>
          <p:nvPr/>
        </p:nvSpPr>
        <p:spPr>
          <a:xfrm>
            <a:off x="889416" y="6280705"/>
            <a:ext cx="9144000" cy="3197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a:solidFill>
                  <a:schemeClr val="bg1">
                    <a:alpha val="50000"/>
                  </a:schemeClr>
                </a:solidFill>
              </a:rPr>
              <a:t>Lessons from the CSSF Global MEL project </a:t>
            </a:r>
          </a:p>
        </p:txBody>
      </p:sp>
    </p:spTree>
    <p:extLst>
      <p:ext uri="{BB962C8B-B14F-4D97-AF65-F5344CB8AC3E}">
        <p14:creationId xmlns:p14="http://schemas.microsoft.com/office/powerpoint/2010/main" val="7138169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82694-0A1E-4AA9-A799-EA836FC671E6}"/>
              </a:ext>
            </a:extLst>
          </p:cNvPr>
          <p:cNvSpPr>
            <a:spLocks noGrp="1"/>
          </p:cNvSpPr>
          <p:nvPr>
            <p:ph type="title"/>
          </p:nvPr>
        </p:nvSpPr>
        <p:spPr/>
        <p:txBody>
          <a:bodyPr/>
          <a:lstStyle/>
          <a:p>
            <a:r>
              <a:rPr lang="en-GB" dirty="0"/>
              <a:t>Challenges of Scale</a:t>
            </a:r>
          </a:p>
        </p:txBody>
      </p:sp>
      <p:sp>
        <p:nvSpPr>
          <p:cNvPr id="3" name="Content Placeholder 2">
            <a:extLst>
              <a:ext uri="{FF2B5EF4-FFF2-40B4-BE49-F238E27FC236}">
                <a16:creationId xmlns:a16="http://schemas.microsoft.com/office/drawing/2014/main" id="{F1C50B0C-E378-46EC-823F-9EA6443FA10A}"/>
              </a:ext>
            </a:extLst>
          </p:cNvPr>
          <p:cNvSpPr>
            <a:spLocks noGrp="1"/>
          </p:cNvSpPr>
          <p:nvPr>
            <p:ph idx="1"/>
          </p:nvPr>
        </p:nvSpPr>
        <p:spPr>
          <a:xfrm>
            <a:off x="838201" y="1692000"/>
            <a:ext cx="2953204" cy="1042923"/>
          </a:xfrm>
        </p:spPr>
        <p:txBody>
          <a:bodyPr>
            <a:normAutofit fontScale="85000" lnSpcReduction="20000"/>
          </a:bodyPr>
          <a:lstStyle/>
          <a:p>
            <a:pPr marL="0" indent="0">
              <a:lnSpc>
                <a:spcPct val="120000"/>
              </a:lnSpc>
              <a:buNone/>
            </a:pPr>
            <a:r>
              <a:rPr lang="en-GB" sz="2400" dirty="0">
                <a:solidFill>
                  <a:schemeClr val="tx1">
                    <a:lumMod val="75000"/>
                    <a:lumOff val="25000"/>
                  </a:schemeClr>
                </a:solidFill>
                <a:latin typeface="Agenda-Regular" pitchFamily="2" charset="0"/>
              </a:rPr>
              <a:t>Programme adaptations do not automatically lead to fund-level culture change</a:t>
            </a:r>
          </a:p>
          <a:p>
            <a:pPr marL="0" indent="0">
              <a:buNone/>
            </a:pPr>
            <a:endParaRPr lang="en-GB" sz="2200" b="1" dirty="0">
              <a:solidFill>
                <a:schemeClr val="tx1">
                  <a:lumMod val="75000"/>
                  <a:lumOff val="25000"/>
                </a:schemeClr>
              </a:solidFill>
              <a:latin typeface="Agenda-Regular" pitchFamily="2" charset="0"/>
            </a:endParaRPr>
          </a:p>
          <a:p>
            <a:endParaRPr lang="en-GB" sz="2200" b="1" dirty="0">
              <a:solidFill>
                <a:schemeClr val="tx1">
                  <a:lumMod val="75000"/>
                  <a:lumOff val="25000"/>
                </a:schemeClr>
              </a:solidFill>
              <a:latin typeface="Agenda-Regular" pitchFamily="2" charset="0"/>
            </a:endParaRPr>
          </a:p>
        </p:txBody>
      </p:sp>
      <p:sp>
        <p:nvSpPr>
          <p:cNvPr id="4" name="Slide Number Placeholder 3">
            <a:extLst>
              <a:ext uri="{FF2B5EF4-FFF2-40B4-BE49-F238E27FC236}">
                <a16:creationId xmlns:a16="http://schemas.microsoft.com/office/drawing/2014/main" id="{C2A754A9-EB10-41D3-81BF-349A5C22D9CE}"/>
              </a:ext>
            </a:extLst>
          </p:cNvPr>
          <p:cNvSpPr>
            <a:spLocks noGrp="1"/>
          </p:cNvSpPr>
          <p:nvPr>
            <p:ph type="sldNum" sz="quarter" idx="12"/>
          </p:nvPr>
        </p:nvSpPr>
        <p:spPr/>
        <p:txBody>
          <a:bodyPr/>
          <a:lstStyle/>
          <a:p>
            <a:r>
              <a:rPr lang="en-GB"/>
              <a:t>www.integrityglobal.com     </a:t>
            </a:r>
            <a:r>
              <a:rPr lang="en-GB">
                <a:solidFill>
                  <a:srgbClr val="007DBA"/>
                </a:solidFill>
              </a:rPr>
              <a:t> |     </a:t>
            </a:r>
            <a:fld id="{21003410-E1F5-4750-8E52-471DE4360EFB}" type="slidenum">
              <a:rPr lang="en-GB" smtClean="0">
                <a:solidFill>
                  <a:srgbClr val="007DBA"/>
                </a:solidFill>
              </a:rPr>
              <a:pPr/>
              <a:t>18</a:t>
            </a:fld>
            <a:endParaRPr lang="en-GB" dirty="0">
              <a:solidFill>
                <a:srgbClr val="007DBA"/>
              </a:solidFill>
            </a:endParaRPr>
          </a:p>
        </p:txBody>
      </p:sp>
      <p:grpSp>
        <p:nvGrpSpPr>
          <p:cNvPr id="5" name="Group 4">
            <a:extLst>
              <a:ext uri="{FF2B5EF4-FFF2-40B4-BE49-F238E27FC236}">
                <a16:creationId xmlns:a16="http://schemas.microsoft.com/office/drawing/2014/main" id="{37382DB6-8A29-2549-A648-B3361FD69643}"/>
              </a:ext>
            </a:extLst>
          </p:cNvPr>
          <p:cNvGrpSpPr/>
          <p:nvPr/>
        </p:nvGrpSpPr>
        <p:grpSpPr>
          <a:xfrm>
            <a:off x="889416" y="5935206"/>
            <a:ext cx="9144000" cy="665243"/>
            <a:chOff x="889416" y="5935206"/>
            <a:chExt cx="9144000" cy="665243"/>
          </a:xfrm>
        </p:grpSpPr>
        <p:sp>
          <p:nvSpPr>
            <p:cNvPr id="6" name="Title 25">
              <a:extLst>
                <a:ext uri="{FF2B5EF4-FFF2-40B4-BE49-F238E27FC236}">
                  <a16:creationId xmlns:a16="http://schemas.microsoft.com/office/drawing/2014/main" id="{12EAD7E9-03B5-DB48-886B-B911777CBD10}"/>
                </a:ext>
              </a:extLst>
            </p:cNvPr>
            <p:cNvSpPr txBox="1">
              <a:spLocks/>
            </p:cNvSpPr>
            <p:nvPr/>
          </p:nvSpPr>
          <p:spPr>
            <a:xfrm>
              <a:off x="889416" y="5935206"/>
              <a:ext cx="5892385" cy="305158"/>
            </a:xfrm>
            <a:prstGeom prst="rect">
              <a:avLst/>
            </a:prstGeom>
          </p:spPr>
          <p:txBody>
            <a:bodyPr>
              <a:normAutofit fontScale="97500"/>
            </a:bodyPr>
            <a:lstStyle>
              <a:lvl1pPr algn="l" defTabSz="914400" rtl="0" eaLnBrk="1" latinLnBrk="0" hangingPunct="1">
                <a:lnSpc>
                  <a:spcPct val="90000"/>
                </a:lnSpc>
                <a:spcBef>
                  <a:spcPct val="0"/>
                </a:spcBef>
                <a:buNone/>
                <a:defRPr sz="3200" b="1" kern="1200">
                  <a:solidFill>
                    <a:srgbClr val="007DBA"/>
                  </a:solidFill>
                  <a:latin typeface="Arial" panose="020B0604020202020204" pitchFamily="34" charset="0"/>
                  <a:ea typeface="+mj-ea"/>
                  <a:cs typeface="Arial" panose="020B0604020202020204" pitchFamily="34" charset="0"/>
                </a:defRPr>
              </a:lvl1pPr>
            </a:lstStyle>
            <a:p>
              <a:r>
                <a:rPr lang="en-US" sz="1200" dirty="0">
                  <a:solidFill>
                    <a:schemeClr val="bg1">
                      <a:lumMod val="85000"/>
                    </a:schemeClr>
                  </a:solidFill>
                </a:rPr>
                <a:t>Enabling an adaptive MEL culture in fragile and conflict-affected contexts</a:t>
              </a:r>
              <a:endParaRPr lang="en-GB" sz="1200" dirty="0">
                <a:solidFill>
                  <a:schemeClr val="bg1">
                    <a:lumMod val="85000"/>
                  </a:schemeClr>
                </a:solidFill>
              </a:endParaRPr>
            </a:p>
          </p:txBody>
        </p:sp>
        <p:sp>
          <p:nvSpPr>
            <p:cNvPr id="7" name="Subtitle 26">
              <a:extLst>
                <a:ext uri="{FF2B5EF4-FFF2-40B4-BE49-F238E27FC236}">
                  <a16:creationId xmlns:a16="http://schemas.microsoft.com/office/drawing/2014/main" id="{9498ADDF-5E4F-DF48-B56C-48C326B12E23}"/>
                </a:ext>
              </a:extLst>
            </p:cNvPr>
            <p:cNvSpPr txBox="1">
              <a:spLocks/>
            </p:cNvSpPr>
            <p:nvPr/>
          </p:nvSpPr>
          <p:spPr>
            <a:xfrm>
              <a:off x="889416" y="6280705"/>
              <a:ext cx="9144000" cy="3197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a:solidFill>
                    <a:schemeClr val="bg1">
                      <a:lumMod val="85000"/>
                    </a:schemeClr>
                  </a:solidFill>
                </a:rPr>
                <a:t>Lessons from the CSSF Global MEL project </a:t>
              </a:r>
            </a:p>
          </p:txBody>
        </p:sp>
      </p:grpSp>
      <p:grpSp>
        <p:nvGrpSpPr>
          <p:cNvPr id="18" name="Group 17">
            <a:extLst>
              <a:ext uri="{FF2B5EF4-FFF2-40B4-BE49-F238E27FC236}">
                <a16:creationId xmlns:a16="http://schemas.microsoft.com/office/drawing/2014/main" id="{20F6F18E-2A99-934C-AE27-21594B39F949}"/>
              </a:ext>
            </a:extLst>
          </p:cNvPr>
          <p:cNvGrpSpPr/>
          <p:nvPr/>
        </p:nvGrpSpPr>
        <p:grpSpPr>
          <a:xfrm>
            <a:off x="3691143" y="2264507"/>
            <a:ext cx="7328069" cy="3096882"/>
            <a:chOff x="2440695" y="2514537"/>
            <a:chExt cx="7328069" cy="3096882"/>
          </a:xfrm>
        </p:grpSpPr>
        <p:sp>
          <p:nvSpPr>
            <p:cNvPr id="8" name="Rectangle 7">
              <a:extLst>
                <a:ext uri="{FF2B5EF4-FFF2-40B4-BE49-F238E27FC236}">
                  <a16:creationId xmlns:a16="http://schemas.microsoft.com/office/drawing/2014/main" id="{77EF6CC5-6FC7-7842-BB1D-FCE3EBE32A68}"/>
                </a:ext>
              </a:extLst>
            </p:cNvPr>
            <p:cNvSpPr/>
            <p:nvPr/>
          </p:nvSpPr>
          <p:spPr>
            <a:xfrm>
              <a:off x="2735990" y="2514537"/>
              <a:ext cx="2725426" cy="1569660"/>
            </a:xfrm>
            <a:prstGeom prst="rect">
              <a:avLst/>
            </a:prstGeom>
          </p:spPr>
          <p:txBody>
            <a:bodyPr wrap="none">
              <a:spAutoFit/>
            </a:bodyPr>
            <a:lstStyle/>
            <a:p>
              <a:r>
                <a:rPr lang="en-US" sz="9600" dirty="0">
                  <a:solidFill>
                    <a:srgbClr val="008850"/>
                  </a:solidFill>
                  <a:latin typeface="Agenda-Bold" pitchFamily="2" charset="0"/>
                </a:rPr>
                <a:t>Time</a:t>
              </a:r>
              <a:endParaRPr lang="en-US" dirty="0">
                <a:solidFill>
                  <a:srgbClr val="008850"/>
                </a:solidFill>
                <a:latin typeface="Agenda-Bold" pitchFamily="2" charset="0"/>
              </a:endParaRPr>
            </a:p>
          </p:txBody>
        </p:sp>
        <p:sp>
          <p:nvSpPr>
            <p:cNvPr id="9" name="Rectangle 8">
              <a:extLst>
                <a:ext uri="{FF2B5EF4-FFF2-40B4-BE49-F238E27FC236}">
                  <a16:creationId xmlns:a16="http://schemas.microsoft.com/office/drawing/2014/main" id="{9F336AF1-0E62-9943-817E-1DFC6FD5B0C3}"/>
                </a:ext>
              </a:extLst>
            </p:cNvPr>
            <p:cNvSpPr/>
            <p:nvPr/>
          </p:nvSpPr>
          <p:spPr>
            <a:xfrm>
              <a:off x="2932718" y="3602004"/>
              <a:ext cx="4414991" cy="830997"/>
            </a:xfrm>
            <a:prstGeom prst="rect">
              <a:avLst/>
            </a:prstGeom>
          </p:spPr>
          <p:txBody>
            <a:bodyPr wrap="none">
              <a:spAutoFit/>
            </a:bodyPr>
            <a:lstStyle/>
            <a:p>
              <a:r>
                <a:rPr lang="en-US" sz="4800" dirty="0">
                  <a:solidFill>
                    <a:srgbClr val="007DBA"/>
                  </a:solidFill>
                  <a:latin typeface="Agenda-Bold" pitchFamily="2" charset="0"/>
                </a:rPr>
                <a:t>Cultural Barriers</a:t>
              </a:r>
            </a:p>
          </p:txBody>
        </p:sp>
        <p:sp>
          <p:nvSpPr>
            <p:cNvPr id="10" name="Rectangle 9">
              <a:extLst>
                <a:ext uri="{FF2B5EF4-FFF2-40B4-BE49-F238E27FC236}">
                  <a16:creationId xmlns:a16="http://schemas.microsoft.com/office/drawing/2014/main" id="{950ADC6D-6FFB-0747-9EAE-B8E36899612E}"/>
                </a:ext>
              </a:extLst>
            </p:cNvPr>
            <p:cNvSpPr/>
            <p:nvPr/>
          </p:nvSpPr>
          <p:spPr>
            <a:xfrm>
              <a:off x="2440695" y="3979664"/>
              <a:ext cx="4078361" cy="1200329"/>
            </a:xfrm>
            <a:prstGeom prst="rect">
              <a:avLst/>
            </a:prstGeom>
          </p:spPr>
          <p:txBody>
            <a:bodyPr wrap="none">
              <a:spAutoFit/>
            </a:bodyPr>
            <a:lstStyle/>
            <a:p>
              <a:r>
                <a:rPr lang="en-US" sz="7200" dirty="0">
                  <a:solidFill>
                    <a:schemeClr val="tx1">
                      <a:lumMod val="75000"/>
                      <a:lumOff val="25000"/>
                    </a:schemeClr>
                  </a:solidFill>
                  <a:latin typeface="Agenda-Bold" pitchFamily="2" charset="0"/>
                </a:rPr>
                <a:t>Resources</a:t>
              </a:r>
              <a:endParaRPr lang="en-US" sz="4800" dirty="0">
                <a:solidFill>
                  <a:schemeClr val="tx1">
                    <a:lumMod val="75000"/>
                    <a:lumOff val="25000"/>
                  </a:schemeClr>
                </a:solidFill>
                <a:latin typeface="Agenda-Bold" pitchFamily="2" charset="0"/>
              </a:endParaRPr>
            </a:p>
          </p:txBody>
        </p:sp>
        <p:sp>
          <p:nvSpPr>
            <p:cNvPr id="11" name="Rectangle 10">
              <a:extLst>
                <a:ext uri="{FF2B5EF4-FFF2-40B4-BE49-F238E27FC236}">
                  <a16:creationId xmlns:a16="http://schemas.microsoft.com/office/drawing/2014/main" id="{026F944A-1A42-284F-862B-647CDC26F8BE}"/>
                </a:ext>
              </a:extLst>
            </p:cNvPr>
            <p:cNvSpPr/>
            <p:nvPr/>
          </p:nvSpPr>
          <p:spPr>
            <a:xfrm>
              <a:off x="5320110" y="2564527"/>
              <a:ext cx="4448654" cy="1311128"/>
            </a:xfrm>
            <a:prstGeom prst="rect">
              <a:avLst/>
            </a:prstGeom>
          </p:spPr>
          <p:txBody>
            <a:bodyPr wrap="none">
              <a:spAutoFit/>
            </a:bodyPr>
            <a:lstStyle/>
            <a:p>
              <a:pPr>
                <a:lnSpc>
                  <a:spcPct val="80000"/>
                </a:lnSpc>
              </a:pPr>
              <a:r>
                <a:rPr lang="en-US" sz="4800" dirty="0">
                  <a:solidFill>
                    <a:srgbClr val="003057"/>
                  </a:solidFill>
                  <a:latin typeface="Agenda-Bold" pitchFamily="2" charset="0"/>
                </a:rPr>
                <a:t>Governance </a:t>
              </a:r>
              <a:br>
                <a:rPr lang="en-US" sz="4800" dirty="0">
                  <a:solidFill>
                    <a:srgbClr val="003057"/>
                  </a:solidFill>
                  <a:latin typeface="Agenda-Bold" pitchFamily="2" charset="0"/>
                </a:rPr>
              </a:br>
              <a:r>
                <a:rPr lang="en-US" sz="4800" dirty="0">
                  <a:solidFill>
                    <a:srgbClr val="003057"/>
                  </a:solidFill>
                  <a:latin typeface="Agenda-Bold" pitchFamily="2" charset="0"/>
                </a:rPr>
                <a:t>and bureaucracy</a:t>
              </a:r>
            </a:p>
          </p:txBody>
        </p:sp>
        <p:sp>
          <p:nvSpPr>
            <p:cNvPr id="14" name="Rectangle 13">
              <a:extLst>
                <a:ext uri="{FF2B5EF4-FFF2-40B4-BE49-F238E27FC236}">
                  <a16:creationId xmlns:a16="http://schemas.microsoft.com/office/drawing/2014/main" id="{A20AB3A3-F31F-8C4C-A738-E35568D5D25E}"/>
                </a:ext>
              </a:extLst>
            </p:cNvPr>
            <p:cNvSpPr/>
            <p:nvPr/>
          </p:nvSpPr>
          <p:spPr>
            <a:xfrm>
              <a:off x="6567199" y="3693068"/>
              <a:ext cx="3137397" cy="1454244"/>
            </a:xfrm>
            <a:prstGeom prst="rect">
              <a:avLst/>
            </a:prstGeom>
          </p:spPr>
          <p:txBody>
            <a:bodyPr wrap="none">
              <a:spAutoFit/>
            </a:bodyPr>
            <a:lstStyle/>
            <a:p>
              <a:pPr>
                <a:lnSpc>
                  <a:spcPct val="70000"/>
                </a:lnSpc>
              </a:pPr>
              <a:r>
                <a:rPr lang="en-US" sz="6000" dirty="0">
                  <a:solidFill>
                    <a:srgbClr val="00B050"/>
                  </a:solidFill>
                  <a:latin typeface="Agenda-Bold" pitchFamily="2" charset="0"/>
                </a:rPr>
                <a:t>    Data </a:t>
              </a:r>
              <a:br>
                <a:rPr lang="en-US" sz="6000" dirty="0">
                  <a:solidFill>
                    <a:srgbClr val="00B050"/>
                  </a:solidFill>
                  <a:latin typeface="Agenda-Bold" pitchFamily="2" charset="0"/>
                </a:rPr>
              </a:br>
              <a:r>
                <a:rPr lang="en-US" sz="6000" dirty="0">
                  <a:solidFill>
                    <a:srgbClr val="00B050"/>
                  </a:solidFill>
                  <a:latin typeface="Agenda-Bold" pitchFamily="2" charset="0"/>
                </a:rPr>
                <a:t>synthesis</a:t>
              </a:r>
              <a:endParaRPr lang="en-US" sz="1050" dirty="0">
                <a:solidFill>
                  <a:srgbClr val="00B050"/>
                </a:solidFill>
                <a:latin typeface="Agenda-Bold" pitchFamily="2" charset="0"/>
              </a:endParaRPr>
            </a:p>
          </p:txBody>
        </p:sp>
        <p:sp>
          <p:nvSpPr>
            <p:cNvPr id="17" name="Rectangle 16">
              <a:extLst>
                <a:ext uri="{FF2B5EF4-FFF2-40B4-BE49-F238E27FC236}">
                  <a16:creationId xmlns:a16="http://schemas.microsoft.com/office/drawing/2014/main" id="{D2AA45E6-4244-7A43-9EAF-3E7E2DF6CCAC}"/>
                </a:ext>
              </a:extLst>
            </p:cNvPr>
            <p:cNvSpPr/>
            <p:nvPr/>
          </p:nvSpPr>
          <p:spPr>
            <a:xfrm>
              <a:off x="3859518" y="4891222"/>
              <a:ext cx="5287025" cy="720197"/>
            </a:xfrm>
            <a:prstGeom prst="rect">
              <a:avLst/>
            </a:prstGeom>
          </p:spPr>
          <p:txBody>
            <a:bodyPr wrap="none">
              <a:spAutoFit/>
            </a:bodyPr>
            <a:lstStyle/>
            <a:p>
              <a:pPr>
                <a:lnSpc>
                  <a:spcPct val="80000"/>
                </a:lnSpc>
              </a:pPr>
              <a:r>
                <a:rPr lang="en-US" sz="4800" dirty="0">
                  <a:solidFill>
                    <a:srgbClr val="0095C4"/>
                  </a:solidFill>
                  <a:latin typeface="Agenda-Bold" pitchFamily="2" charset="0"/>
                </a:rPr>
                <a:t>Light touch changes</a:t>
              </a:r>
            </a:p>
          </p:txBody>
        </p:sp>
      </p:grpSp>
    </p:spTree>
    <p:extLst>
      <p:ext uri="{BB962C8B-B14F-4D97-AF65-F5344CB8AC3E}">
        <p14:creationId xmlns:p14="http://schemas.microsoft.com/office/powerpoint/2010/main" val="27749901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B7E18-A418-4347-85D5-BE350598B94E}"/>
              </a:ext>
            </a:extLst>
          </p:cNvPr>
          <p:cNvSpPr>
            <a:spLocks noGrp="1"/>
          </p:cNvSpPr>
          <p:nvPr>
            <p:ph type="title"/>
          </p:nvPr>
        </p:nvSpPr>
        <p:spPr/>
        <p:txBody>
          <a:bodyPr/>
          <a:lstStyle/>
          <a:p>
            <a:r>
              <a:rPr lang="en-GB" dirty="0"/>
              <a:t>GMEL’s fund-level theory of change</a:t>
            </a:r>
          </a:p>
        </p:txBody>
      </p:sp>
      <p:sp>
        <p:nvSpPr>
          <p:cNvPr id="3" name="Content Placeholder 2">
            <a:extLst>
              <a:ext uri="{FF2B5EF4-FFF2-40B4-BE49-F238E27FC236}">
                <a16:creationId xmlns:a16="http://schemas.microsoft.com/office/drawing/2014/main" id="{F31EF89A-0455-4FCD-9A98-3629BC1C1965}"/>
              </a:ext>
            </a:extLst>
          </p:cNvPr>
          <p:cNvSpPr>
            <a:spLocks noGrp="1"/>
          </p:cNvSpPr>
          <p:nvPr>
            <p:ph idx="1"/>
          </p:nvPr>
        </p:nvSpPr>
        <p:spPr>
          <a:xfrm>
            <a:off x="838201" y="1692000"/>
            <a:ext cx="6188241" cy="4171950"/>
          </a:xfrm>
        </p:spPr>
        <p:txBody>
          <a:bodyPr>
            <a:normAutofit/>
          </a:bodyPr>
          <a:lstStyle/>
          <a:p>
            <a:pPr lvl="0">
              <a:spcAft>
                <a:spcPts val="600"/>
              </a:spcAft>
              <a:buClr>
                <a:srgbClr val="003057"/>
              </a:buClr>
            </a:pPr>
            <a:r>
              <a:rPr lang="en-GB" sz="2200" dirty="0">
                <a:solidFill>
                  <a:schemeClr val="tx1">
                    <a:lumMod val="75000"/>
                    <a:lumOff val="25000"/>
                  </a:schemeClr>
                </a:solidFill>
                <a:effectLst/>
                <a:latin typeface="Agenda Regular"/>
                <a:ea typeface="Agenda Regular"/>
                <a:cs typeface="Times New Roman" panose="02020603050405020304" pitchFamily="18" charset="0"/>
              </a:rPr>
              <a:t>GMELs theory of change is meant to address the issue of evaluative thinking through an ecosystem approach</a:t>
            </a:r>
          </a:p>
          <a:p>
            <a:pPr lvl="0">
              <a:spcAft>
                <a:spcPts val="600"/>
              </a:spcAft>
              <a:buClr>
                <a:srgbClr val="003057"/>
              </a:buClr>
            </a:pPr>
            <a:r>
              <a:rPr lang="en-GB" sz="2200" dirty="0">
                <a:solidFill>
                  <a:schemeClr val="tx1">
                    <a:lumMod val="75000"/>
                    <a:lumOff val="25000"/>
                  </a:schemeClr>
                </a:solidFill>
                <a:effectLst/>
                <a:latin typeface="Agenda Regular"/>
                <a:ea typeface="Agenda Regular"/>
                <a:cs typeface="Times New Roman" panose="02020603050405020304" pitchFamily="18" charset="0"/>
              </a:rPr>
              <a:t>Addressing a culture that is not centralised or uniform</a:t>
            </a:r>
          </a:p>
          <a:p>
            <a:pPr lvl="0">
              <a:spcAft>
                <a:spcPts val="600"/>
              </a:spcAft>
              <a:buClr>
                <a:srgbClr val="003057"/>
              </a:buClr>
            </a:pPr>
            <a:r>
              <a:rPr lang="en-GB" sz="2200" dirty="0">
                <a:solidFill>
                  <a:schemeClr val="tx1">
                    <a:lumMod val="75000"/>
                    <a:lumOff val="25000"/>
                  </a:schemeClr>
                </a:solidFill>
                <a:effectLst/>
                <a:latin typeface="Agenda Regular"/>
                <a:ea typeface="Agenda Regular"/>
                <a:cs typeface="Times New Roman" panose="02020603050405020304" pitchFamily="18" charset="0"/>
              </a:rPr>
              <a:t>Design thinking and complexity awareness are central to GMELs delivery </a:t>
            </a:r>
          </a:p>
          <a:p>
            <a:pPr>
              <a:buClr>
                <a:srgbClr val="003057"/>
              </a:buClr>
            </a:pPr>
            <a:endParaRPr lang="en-GB" sz="2200" dirty="0">
              <a:solidFill>
                <a:schemeClr val="tx1">
                  <a:lumMod val="75000"/>
                  <a:lumOff val="25000"/>
                </a:schemeClr>
              </a:solidFill>
            </a:endParaRPr>
          </a:p>
        </p:txBody>
      </p:sp>
      <p:sp>
        <p:nvSpPr>
          <p:cNvPr id="4" name="Slide Number Placeholder 3">
            <a:extLst>
              <a:ext uri="{FF2B5EF4-FFF2-40B4-BE49-F238E27FC236}">
                <a16:creationId xmlns:a16="http://schemas.microsoft.com/office/drawing/2014/main" id="{7244AB31-1ADA-4406-A667-DD09F87BEECD}"/>
              </a:ext>
            </a:extLst>
          </p:cNvPr>
          <p:cNvSpPr>
            <a:spLocks noGrp="1"/>
          </p:cNvSpPr>
          <p:nvPr>
            <p:ph type="sldNum" sz="quarter" idx="12"/>
          </p:nvPr>
        </p:nvSpPr>
        <p:spPr/>
        <p:txBody>
          <a:bodyPr/>
          <a:lstStyle/>
          <a:p>
            <a:r>
              <a:rPr lang="en-GB"/>
              <a:t>www.integrityglobal.com     </a:t>
            </a:r>
            <a:r>
              <a:rPr lang="en-GB">
                <a:solidFill>
                  <a:srgbClr val="007DBA"/>
                </a:solidFill>
              </a:rPr>
              <a:t> |     </a:t>
            </a:r>
            <a:fld id="{21003410-E1F5-4750-8E52-471DE4360EFB}" type="slidenum">
              <a:rPr lang="en-GB" smtClean="0">
                <a:solidFill>
                  <a:srgbClr val="007DBA"/>
                </a:solidFill>
              </a:rPr>
              <a:pPr/>
              <a:t>19</a:t>
            </a:fld>
            <a:endParaRPr lang="en-GB" dirty="0">
              <a:solidFill>
                <a:srgbClr val="007DBA"/>
              </a:solidFill>
            </a:endParaRPr>
          </a:p>
        </p:txBody>
      </p:sp>
      <p:grpSp>
        <p:nvGrpSpPr>
          <p:cNvPr id="5" name="Group 4">
            <a:extLst>
              <a:ext uri="{FF2B5EF4-FFF2-40B4-BE49-F238E27FC236}">
                <a16:creationId xmlns:a16="http://schemas.microsoft.com/office/drawing/2014/main" id="{4F6A443C-BC90-A94E-918E-504752407087}"/>
              </a:ext>
            </a:extLst>
          </p:cNvPr>
          <p:cNvGrpSpPr/>
          <p:nvPr/>
        </p:nvGrpSpPr>
        <p:grpSpPr>
          <a:xfrm>
            <a:off x="889416" y="5935206"/>
            <a:ext cx="9144000" cy="665243"/>
            <a:chOff x="889416" y="5935206"/>
            <a:chExt cx="9144000" cy="665243"/>
          </a:xfrm>
        </p:grpSpPr>
        <p:sp>
          <p:nvSpPr>
            <p:cNvPr id="6" name="Title 25">
              <a:extLst>
                <a:ext uri="{FF2B5EF4-FFF2-40B4-BE49-F238E27FC236}">
                  <a16:creationId xmlns:a16="http://schemas.microsoft.com/office/drawing/2014/main" id="{3203F330-088C-444F-ABD0-19DB9D1EE688}"/>
                </a:ext>
              </a:extLst>
            </p:cNvPr>
            <p:cNvSpPr txBox="1">
              <a:spLocks/>
            </p:cNvSpPr>
            <p:nvPr/>
          </p:nvSpPr>
          <p:spPr>
            <a:xfrm>
              <a:off x="889416" y="5935206"/>
              <a:ext cx="5892385" cy="305158"/>
            </a:xfrm>
            <a:prstGeom prst="rect">
              <a:avLst/>
            </a:prstGeom>
          </p:spPr>
          <p:txBody>
            <a:bodyPr>
              <a:normAutofit fontScale="97500"/>
            </a:bodyPr>
            <a:lstStyle>
              <a:lvl1pPr algn="l" defTabSz="914400" rtl="0" eaLnBrk="1" latinLnBrk="0" hangingPunct="1">
                <a:lnSpc>
                  <a:spcPct val="90000"/>
                </a:lnSpc>
                <a:spcBef>
                  <a:spcPct val="0"/>
                </a:spcBef>
                <a:buNone/>
                <a:defRPr sz="3200" b="1" kern="1200">
                  <a:solidFill>
                    <a:srgbClr val="007DBA"/>
                  </a:solidFill>
                  <a:latin typeface="Arial" panose="020B0604020202020204" pitchFamily="34" charset="0"/>
                  <a:ea typeface="+mj-ea"/>
                  <a:cs typeface="Arial" panose="020B0604020202020204" pitchFamily="34" charset="0"/>
                </a:defRPr>
              </a:lvl1pPr>
            </a:lstStyle>
            <a:p>
              <a:r>
                <a:rPr lang="en-US" sz="1200" dirty="0">
                  <a:solidFill>
                    <a:schemeClr val="bg1">
                      <a:lumMod val="85000"/>
                    </a:schemeClr>
                  </a:solidFill>
                </a:rPr>
                <a:t>Enabling an adaptive MEL culture in fragile and conflict-affected contexts</a:t>
              </a:r>
              <a:endParaRPr lang="en-GB" sz="1200" dirty="0">
                <a:solidFill>
                  <a:schemeClr val="bg1">
                    <a:lumMod val="85000"/>
                  </a:schemeClr>
                </a:solidFill>
              </a:endParaRPr>
            </a:p>
          </p:txBody>
        </p:sp>
        <p:sp>
          <p:nvSpPr>
            <p:cNvPr id="7" name="Subtitle 26">
              <a:extLst>
                <a:ext uri="{FF2B5EF4-FFF2-40B4-BE49-F238E27FC236}">
                  <a16:creationId xmlns:a16="http://schemas.microsoft.com/office/drawing/2014/main" id="{15B3EFB0-437F-724B-A52D-FA6B09D333A6}"/>
                </a:ext>
              </a:extLst>
            </p:cNvPr>
            <p:cNvSpPr txBox="1">
              <a:spLocks/>
            </p:cNvSpPr>
            <p:nvPr/>
          </p:nvSpPr>
          <p:spPr>
            <a:xfrm>
              <a:off x="889416" y="6280705"/>
              <a:ext cx="9144000" cy="3197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a:solidFill>
                    <a:schemeClr val="bg1">
                      <a:lumMod val="85000"/>
                    </a:schemeClr>
                  </a:solidFill>
                </a:rPr>
                <a:t>Lessons from the CSSF Global MEL project </a:t>
              </a:r>
            </a:p>
          </p:txBody>
        </p:sp>
      </p:grpSp>
      <p:pic>
        <p:nvPicPr>
          <p:cNvPr id="9" name="Picture 8">
            <a:extLst>
              <a:ext uri="{FF2B5EF4-FFF2-40B4-BE49-F238E27FC236}">
                <a16:creationId xmlns:a16="http://schemas.microsoft.com/office/drawing/2014/main" id="{E6249068-2BC3-1743-8A6F-97F94526F693}"/>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7476705" y="1171169"/>
            <a:ext cx="4171950" cy="4171950"/>
          </a:xfrm>
          <a:prstGeom prst="rect">
            <a:avLst/>
          </a:prstGeom>
          <a:effectLst/>
        </p:spPr>
      </p:pic>
    </p:spTree>
    <p:extLst>
      <p:ext uri="{BB962C8B-B14F-4D97-AF65-F5344CB8AC3E}">
        <p14:creationId xmlns:p14="http://schemas.microsoft.com/office/powerpoint/2010/main" val="24677341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0F6507-4BD2-4D89-9ACC-EBD2D8508744}"/>
              </a:ext>
            </a:extLst>
          </p:cNvPr>
          <p:cNvSpPr>
            <a:spLocks noGrp="1"/>
          </p:cNvSpPr>
          <p:nvPr>
            <p:ph type="sldNum" sz="quarter" idx="12"/>
          </p:nvPr>
        </p:nvSpPr>
        <p:spPr/>
        <p:txBody>
          <a:bodyPr/>
          <a:lstStyle/>
          <a:p>
            <a:r>
              <a:rPr lang="en-GB" dirty="0"/>
              <a:t>www.integrityglobal.com     </a:t>
            </a:r>
            <a:r>
              <a:rPr lang="en-GB" dirty="0">
                <a:solidFill>
                  <a:srgbClr val="007DBA"/>
                </a:solidFill>
              </a:rPr>
              <a:t> |     </a:t>
            </a:r>
            <a:fld id="{21003410-E1F5-4750-8E52-471DE4360EFB}" type="slidenum">
              <a:rPr lang="en-GB" smtClean="0">
                <a:solidFill>
                  <a:srgbClr val="007DBA"/>
                </a:solidFill>
              </a:rPr>
              <a:pPr/>
              <a:t>2</a:t>
            </a:fld>
            <a:endParaRPr lang="en-GB" dirty="0">
              <a:solidFill>
                <a:srgbClr val="007DBA"/>
              </a:solidFill>
            </a:endParaRPr>
          </a:p>
        </p:txBody>
      </p:sp>
      <p:pic>
        <p:nvPicPr>
          <p:cNvPr id="1026" name="Picture 6">
            <a:extLst>
              <a:ext uri="{FF2B5EF4-FFF2-40B4-BE49-F238E27FC236}">
                <a16:creationId xmlns:a16="http://schemas.microsoft.com/office/drawing/2014/main" id="{A374910E-0EA1-4F64-B82E-78D4DB2476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528" b="20210"/>
          <a:stretch/>
        </p:blipFill>
        <p:spPr bwMode="auto">
          <a:xfrm>
            <a:off x="751107" y="1510302"/>
            <a:ext cx="2062101" cy="1387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a:extLst>
              <a:ext uri="{FF2B5EF4-FFF2-40B4-BE49-F238E27FC236}">
                <a16:creationId xmlns:a16="http://schemas.microsoft.com/office/drawing/2014/main" id="{F360C5B6-0A3E-6C4A-B4C5-D6AD0976A1EC}"/>
              </a:ext>
            </a:extLst>
          </p:cNvPr>
          <p:cNvSpPr>
            <a:spLocks noGrp="1"/>
          </p:cNvSpPr>
          <p:nvPr>
            <p:ph type="body" sz="quarter" idx="14"/>
          </p:nvPr>
        </p:nvSpPr>
        <p:spPr/>
        <p:txBody>
          <a:bodyPr/>
          <a:lstStyle/>
          <a:p>
            <a:r>
              <a:rPr lang="en-US" dirty="0"/>
              <a:t>May 2021</a:t>
            </a:r>
          </a:p>
        </p:txBody>
      </p:sp>
    </p:spTree>
    <p:extLst>
      <p:ext uri="{BB962C8B-B14F-4D97-AF65-F5344CB8AC3E}">
        <p14:creationId xmlns:p14="http://schemas.microsoft.com/office/powerpoint/2010/main" val="408452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B7E18-A418-4347-85D5-BE350598B94E}"/>
              </a:ext>
            </a:extLst>
          </p:cNvPr>
          <p:cNvSpPr>
            <a:spLocks noGrp="1"/>
          </p:cNvSpPr>
          <p:nvPr>
            <p:ph type="title"/>
          </p:nvPr>
        </p:nvSpPr>
        <p:spPr/>
        <p:txBody>
          <a:bodyPr/>
          <a:lstStyle/>
          <a:p>
            <a:r>
              <a:rPr lang="en-GB" dirty="0"/>
              <a:t>GMEL’s change areas</a:t>
            </a:r>
          </a:p>
        </p:txBody>
      </p:sp>
      <p:sp>
        <p:nvSpPr>
          <p:cNvPr id="4" name="Slide Number Placeholder 3">
            <a:extLst>
              <a:ext uri="{FF2B5EF4-FFF2-40B4-BE49-F238E27FC236}">
                <a16:creationId xmlns:a16="http://schemas.microsoft.com/office/drawing/2014/main" id="{7244AB31-1ADA-4406-A667-DD09F87BEECD}"/>
              </a:ext>
            </a:extLst>
          </p:cNvPr>
          <p:cNvSpPr>
            <a:spLocks noGrp="1"/>
          </p:cNvSpPr>
          <p:nvPr>
            <p:ph type="sldNum" sz="quarter" idx="12"/>
          </p:nvPr>
        </p:nvSpPr>
        <p:spPr/>
        <p:txBody>
          <a:bodyPr/>
          <a:lstStyle/>
          <a:p>
            <a:r>
              <a:rPr lang="en-GB"/>
              <a:t>www.integrityglobal.com     </a:t>
            </a:r>
            <a:r>
              <a:rPr lang="en-GB">
                <a:solidFill>
                  <a:srgbClr val="007DBA"/>
                </a:solidFill>
              </a:rPr>
              <a:t> |     </a:t>
            </a:r>
            <a:fld id="{21003410-E1F5-4750-8E52-471DE4360EFB}" type="slidenum">
              <a:rPr lang="en-GB" smtClean="0">
                <a:solidFill>
                  <a:srgbClr val="007DBA"/>
                </a:solidFill>
              </a:rPr>
              <a:pPr/>
              <a:t>20</a:t>
            </a:fld>
            <a:endParaRPr lang="en-GB" dirty="0">
              <a:solidFill>
                <a:srgbClr val="007DBA"/>
              </a:solidFill>
            </a:endParaRPr>
          </a:p>
        </p:txBody>
      </p:sp>
      <p:grpSp>
        <p:nvGrpSpPr>
          <p:cNvPr id="11" name="Group 10">
            <a:extLst>
              <a:ext uri="{FF2B5EF4-FFF2-40B4-BE49-F238E27FC236}">
                <a16:creationId xmlns:a16="http://schemas.microsoft.com/office/drawing/2014/main" id="{C518B6F3-2E73-9449-84AA-D7A69A2667D0}"/>
              </a:ext>
            </a:extLst>
          </p:cNvPr>
          <p:cNvGrpSpPr/>
          <p:nvPr/>
        </p:nvGrpSpPr>
        <p:grpSpPr>
          <a:xfrm>
            <a:off x="889416" y="5935206"/>
            <a:ext cx="9144000" cy="665243"/>
            <a:chOff x="889416" y="5935206"/>
            <a:chExt cx="9144000" cy="665243"/>
          </a:xfrm>
        </p:grpSpPr>
        <p:sp>
          <p:nvSpPr>
            <p:cNvPr id="12" name="Title 25">
              <a:extLst>
                <a:ext uri="{FF2B5EF4-FFF2-40B4-BE49-F238E27FC236}">
                  <a16:creationId xmlns:a16="http://schemas.microsoft.com/office/drawing/2014/main" id="{4F81E251-603A-1845-BC8C-D75DF6F43FFD}"/>
                </a:ext>
              </a:extLst>
            </p:cNvPr>
            <p:cNvSpPr txBox="1">
              <a:spLocks/>
            </p:cNvSpPr>
            <p:nvPr/>
          </p:nvSpPr>
          <p:spPr>
            <a:xfrm>
              <a:off x="889416" y="5935206"/>
              <a:ext cx="5892385" cy="305158"/>
            </a:xfrm>
            <a:prstGeom prst="rect">
              <a:avLst/>
            </a:prstGeom>
          </p:spPr>
          <p:txBody>
            <a:bodyPr>
              <a:normAutofit fontScale="97500"/>
            </a:bodyPr>
            <a:lstStyle>
              <a:lvl1pPr algn="l" defTabSz="914400" rtl="0" eaLnBrk="1" latinLnBrk="0" hangingPunct="1">
                <a:lnSpc>
                  <a:spcPct val="90000"/>
                </a:lnSpc>
                <a:spcBef>
                  <a:spcPct val="0"/>
                </a:spcBef>
                <a:buNone/>
                <a:defRPr sz="3200" b="1" kern="1200">
                  <a:solidFill>
                    <a:srgbClr val="007DBA"/>
                  </a:solidFill>
                  <a:latin typeface="Arial" panose="020B0604020202020204" pitchFamily="34" charset="0"/>
                  <a:ea typeface="+mj-ea"/>
                  <a:cs typeface="Arial" panose="020B0604020202020204" pitchFamily="34" charset="0"/>
                </a:defRPr>
              </a:lvl1pPr>
            </a:lstStyle>
            <a:p>
              <a:r>
                <a:rPr lang="en-US" sz="1200" dirty="0">
                  <a:solidFill>
                    <a:schemeClr val="bg1">
                      <a:lumMod val="85000"/>
                    </a:schemeClr>
                  </a:solidFill>
                </a:rPr>
                <a:t>Enabling an adaptive MEL culture in fragile and conflict-affected contexts</a:t>
              </a:r>
              <a:endParaRPr lang="en-GB" sz="1200" dirty="0">
                <a:solidFill>
                  <a:schemeClr val="bg1">
                    <a:lumMod val="85000"/>
                  </a:schemeClr>
                </a:solidFill>
              </a:endParaRPr>
            </a:p>
          </p:txBody>
        </p:sp>
        <p:sp>
          <p:nvSpPr>
            <p:cNvPr id="13" name="Subtitle 26">
              <a:extLst>
                <a:ext uri="{FF2B5EF4-FFF2-40B4-BE49-F238E27FC236}">
                  <a16:creationId xmlns:a16="http://schemas.microsoft.com/office/drawing/2014/main" id="{C391B406-BC94-FF4C-9FCB-4F890041AFF1}"/>
                </a:ext>
              </a:extLst>
            </p:cNvPr>
            <p:cNvSpPr txBox="1">
              <a:spLocks/>
            </p:cNvSpPr>
            <p:nvPr/>
          </p:nvSpPr>
          <p:spPr>
            <a:xfrm>
              <a:off x="889416" y="6280705"/>
              <a:ext cx="9144000" cy="3197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a:solidFill>
                    <a:schemeClr val="bg1">
                      <a:lumMod val="85000"/>
                    </a:schemeClr>
                  </a:solidFill>
                </a:rPr>
                <a:t>Lessons from the CSSF Global MEL project </a:t>
              </a:r>
            </a:p>
          </p:txBody>
        </p:sp>
      </p:grpSp>
      <p:graphicFrame>
        <p:nvGraphicFramePr>
          <p:cNvPr id="3" name="Chart 2">
            <a:extLst>
              <a:ext uri="{FF2B5EF4-FFF2-40B4-BE49-F238E27FC236}">
                <a16:creationId xmlns:a16="http://schemas.microsoft.com/office/drawing/2014/main" id="{213D8A24-F35D-B249-B550-5C1E0D1F5BE4}"/>
              </a:ext>
            </a:extLst>
          </p:cNvPr>
          <p:cNvGraphicFramePr/>
          <p:nvPr>
            <p:extLst>
              <p:ext uri="{D42A27DB-BD31-4B8C-83A1-F6EECF244321}">
                <p14:modId xmlns:p14="http://schemas.microsoft.com/office/powerpoint/2010/main" val="171512302"/>
              </p:ext>
            </p:extLst>
          </p:nvPr>
        </p:nvGraphicFramePr>
        <p:xfrm>
          <a:off x="3092450" y="1426633"/>
          <a:ext cx="6007099" cy="4004733"/>
        </p:xfrm>
        <a:graphic>
          <a:graphicData uri="http://schemas.openxmlformats.org/drawingml/2006/chart">
            <c:chart xmlns:c="http://schemas.openxmlformats.org/drawingml/2006/chart" xmlns:r="http://schemas.openxmlformats.org/officeDocument/2006/relationships" r:id="rId2"/>
          </a:graphicData>
        </a:graphic>
      </p:graphicFrame>
      <p:sp>
        <p:nvSpPr>
          <p:cNvPr id="5" name="Oval 4">
            <a:extLst>
              <a:ext uri="{FF2B5EF4-FFF2-40B4-BE49-F238E27FC236}">
                <a16:creationId xmlns:a16="http://schemas.microsoft.com/office/drawing/2014/main" id="{09AD34E6-7F9A-634A-8524-0565B979C07F}"/>
              </a:ext>
            </a:extLst>
          </p:cNvPr>
          <p:cNvSpPr/>
          <p:nvPr/>
        </p:nvSpPr>
        <p:spPr>
          <a:xfrm>
            <a:off x="4892841" y="2225841"/>
            <a:ext cx="2406316" cy="24063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A36BDF1-A3BA-8243-83A9-E5BDC041E1A6}"/>
              </a:ext>
            </a:extLst>
          </p:cNvPr>
          <p:cNvSpPr/>
          <p:nvPr/>
        </p:nvSpPr>
        <p:spPr>
          <a:xfrm>
            <a:off x="4493237" y="1826237"/>
            <a:ext cx="3205524" cy="3205524"/>
          </a:xfrm>
          <a:prstGeom prst="ellipse">
            <a:avLst/>
          </a:prstGeom>
          <a:solidFill>
            <a:schemeClr val="bg1">
              <a:alpha val="149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5D30728-D97D-D44A-8FE7-198FF3537B3B}"/>
              </a:ext>
            </a:extLst>
          </p:cNvPr>
          <p:cNvSpPr/>
          <p:nvPr/>
        </p:nvSpPr>
        <p:spPr>
          <a:xfrm>
            <a:off x="1045633" y="1468146"/>
            <a:ext cx="2945824" cy="1877437"/>
          </a:xfrm>
          <a:prstGeom prst="rect">
            <a:avLst/>
          </a:prstGeom>
        </p:spPr>
        <p:txBody>
          <a:bodyPr wrap="square">
            <a:spAutoFit/>
          </a:bodyPr>
          <a:lstStyle/>
          <a:p>
            <a:pPr algn="r"/>
            <a:r>
              <a:rPr lang="en-US" sz="2000" dirty="0">
                <a:solidFill>
                  <a:srgbClr val="0095C4"/>
                </a:solidFill>
                <a:latin typeface="Agenda-Medium" pitchFamily="2" charset="0"/>
              </a:rPr>
              <a:t>Enabling architecture</a:t>
            </a:r>
          </a:p>
          <a:p>
            <a:pPr algn="r"/>
            <a:r>
              <a:rPr lang="en-US" sz="1600" dirty="0">
                <a:solidFill>
                  <a:schemeClr val="tx1">
                    <a:lumMod val="75000"/>
                    <a:lumOff val="25000"/>
                  </a:schemeClr>
                </a:solidFill>
                <a:latin typeface="Agenda-Regular" pitchFamily="2" charset="0"/>
              </a:rPr>
              <a:t>The CSSF offers and makes it easy for people to draw on a set of tools, frameworks and processes, including evidence synthesis, making good MEL practice attainable and relevant</a:t>
            </a:r>
          </a:p>
        </p:txBody>
      </p:sp>
      <p:sp>
        <p:nvSpPr>
          <p:cNvPr id="16" name="Rectangle 15">
            <a:extLst>
              <a:ext uri="{FF2B5EF4-FFF2-40B4-BE49-F238E27FC236}">
                <a16:creationId xmlns:a16="http://schemas.microsoft.com/office/drawing/2014/main" id="{7255B6C6-AA17-574B-8336-849828A374CF}"/>
              </a:ext>
            </a:extLst>
          </p:cNvPr>
          <p:cNvSpPr/>
          <p:nvPr/>
        </p:nvSpPr>
        <p:spPr>
          <a:xfrm>
            <a:off x="838198" y="3573972"/>
            <a:ext cx="3153259" cy="1877437"/>
          </a:xfrm>
          <a:prstGeom prst="rect">
            <a:avLst/>
          </a:prstGeom>
        </p:spPr>
        <p:txBody>
          <a:bodyPr wrap="square">
            <a:spAutoFit/>
          </a:bodyPr>
          <a:lstStyle/>
          <a:p>
            <a:pPr algn="r"/>
            <a:r>
              <a:rPr lang="en-US" sz="2000" dirty="0">
                <a:solidFill>
                  <a:srgbClr val="00B050"/>
                </a:solidFill>
                <a:latin typeface="Agenda-Medium" pitchFamily="2" charset="0"/>
              </a:rPr>
              <a:t>Convening spaces</a:t>
            </a:r>
          </a:p>
          <a:p>
            <a:pPr algn="r"/>
            <a:r>
              <a:rPr lang="en-US" sz="1600" dirty="0">
                <a:solidFill>
                  <a:schemeClr val="tx1">
                    <a:lumMod val="75000"/>
                    <a:lumOff val="25000"/>
                  </a:schemeClr>
                </a:solidFill>
                <a:latin typeface="Agenda-Regular" pitchFamily="2" charset="0"/>
              </a:rPr>
              <a:t>The CSSF network convenes and creates opportunities for stakeholders to engage and connect, both within the CSSF and beyond, to enable more learning</a:t>
            </a:r>
          </a:p>
          <a:p>
            <a:pPr algn="r"/>
            <a:endParaRPr lang="en-US" sz="1600" dirty="0">
              <a:solidFill>
                <a:srgbClr val="0095C4"/>
              </a:solidFill>
              <a:latin typeface="Agenda-Medium" pitchFamily="2" charset="0"/>
            </a:endParaRPr>
          </a:p>
        </p:txBody>
      </p:sp>
      <p:sp>
        <p:nvSpPr>
          <p:cNvPr id="17" name="Rectangle 16">
            <a:extLst>
              <a:ext uri="{FF2B5EF4-FFF2-40B4-BE49-F238E27FC236}">
                <a16:creationId xmlns:a16="http://schemas.microsoft.com/office/drawing/2014/main" id="{42A540B7-EEBF-2444-9761-A99442AB1CE5}"/>
              </a:ext>
            </a:extLst>
          </p:cNvPr>
          <p:cNvSpPr/>
          <p:nvPr/>
        </p:nvSpPr>
        <p:spPr>
          <a:xfrm>
            <a:off x="8098365" y="1468146"/>
            <a:ext cx="2945824" cy="1877437"/>
          </a:xfrm>
          <a:prstGeom prst="rect">
            <a:avLst/>
          </a:prstGeom>
        </p:spPr>
        <p:txBody>
          <a:bodyPr wrap="square">
            <a:spAutoFit/>
          </a:bodyPr>
          <a:lstStyle/>
          <a:p>
            <a:r>
              <a:rPr lang="en-US" sz="2000" dirty="0">
                <a:solidFill>
                  <a:srgbClr val="008850"/>
                </a:solidFill>
                <a:latin typeface="Agenda-Medium" pitchFamily="2" charset="0"/>
              </a:rPr>
              <a:t>Equipping the network</a:t>
            </a:r>
          </a:p>
          <a:p>
            <a:r>
              <a:rPr lang="en-US" sz="1600" dirty="0">
                <a:solidFill>
                  <a:schemeClr val="tx1">
                    <a:lumMod val="75000"/>
                    <a:lumOff val="25000"/>
                  </a:schemeClr>
                </a:solidFill>
                <a:latin typeface="Agenda-Regular" pitchFamily="2" charset="0"/>
              </a:rPr>
              <a:t>Individuals across the CSSF network have the confidence and skills to make  meaningful and systematic contributions to accountability, evidence-based decision making and learning</a:t>
            </a:r>
          </a:p>
        </p:txBody>
      </p:sp>
      <p:sp>
        <p:nvSpPr>
          <p:cNvPr id="18" name="Rectangle 17">
            <a:extLst>
              <a:ext uri="{FF2B5EF4-FFF2-40B4-BE49-F238E27FC236}">
                <a16:creationId xmlns:a16="http://schemas.microsoft.com/office/drawing/2014/main" id="{5F4099E8-35B5-574F-9A88-53764CCDD311}"/>
              </a:ext>
            </a:extLst>
          </p:cNvPr>
          <p:cNvSpPr/>
          <p:nvPr/>
        </p:nvSpPr>
        <p:spPr>
          <a:xfrm>
            <a:off x="8098365" y="3573972"/>
            <a:ext cx="3153259" cy="1631216"/>
          </a:xfrm>
          <a:prstGeom prst="rect">
            <a:avLst/>
          </a:prstGeom>
        </p:spPr>
        <p:txBody>
          <a:bodyPr wrap="square">
            <a:spAutoFit/>
          </a:bodyPr>
          <a:lstStyle/>
          <a:p>
            <a:r>
              <a:rPr lang="en-US" sz="2000" dirty="0">
                <a:solidFill>
                  <a:srgbClr val="003057"/>
                </a:solidFill>
                <a:latin typeface="Agenda-Medium" pitchFamily="2" charset="0"/>
              </a:rPr>
              <a:t>Offering reassurance</a:t>
            </a:r>
          </a:p>
          <a:p>
            <a:r>
              <a:rPr lang="en-US" sz="1600" dirty="0">
                <a:solidFill>
                  <a:schemeClr val="tx1">
                    <a:lumMod val="75000"/>
                    <a:lumOff val="25000"/>
                  </a:schemeClr>
                </a:solidFill>
                <a:latin typeface="Agenda-Regular" pitchFamily="2" charset="0"/>
              </a:rPr>
              <a:t>Senior Leadership believes that collective efforts to strengthen MEL practice are important. They need to see that efforts to strengthen the MEL ecosystem help them</a:t>
            </a:r>
          </a:p>
        </p:txBody>
      </p:sp>
      <p:cxnSp>
        <p:nvCxnSpPr>
          <p:cNvPr id="20" name="Elbow Connector 19">
            <a:extLst>
              <a:ext uri="{FF2B5EF4-FFF2-40B4-BE49-F238E27FC236}">
                <a16:creationId xmlns:a16="http://schemas.microsoft.com/office/drawing/2014/main" id="{875B6090-6A67-5A4D-9429-2D708E7E744B}"/>
              </a:ext>
            </a:extLst>
          </p:cNvPr>
          <p:cNvCxnSpPr>
            <a:cxnSpLocks/>
          </p:cNvCxnSpPr>
          <p:nvPr/>
        </p:nvCxnSpPr>
        <p:spPr>
          <a:xfrm>
            <a:off x="3991457" y="1690690"/>
            <a:ext cx="1129682" cy="715626"/>
          </a:xfrm>
          <a:prstGeom prst="bentConnector3">
            <a:avLst/>
          </a:prstGeom>
          <a:ln w="12700">
            <a:solidFill>
              <a:schemeClr val="tx1">
                <a:lumMod val="75000"/>
                <a:lumOff val="2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2" name="Elbow Connector 21">
            <a:extLst>
              <a:ext uri="{FF2B5EF4-FFF2-40B4-BE49-F238E27FC236}">
                <a16:creationId xmlns:a16="http://schemas.microsoft.com/office/drawing/2014/main" id="{5126F3A9-05D2-B14B-A1FF-D19C368895F2}"/>
              </a:ext>
            </a:extLst>
          </p:cNvPr>
          <p:cNvCxnSpPr>
            <a:cxnSpLocks/>
          </p:cNvCxnSpPr>
          <p:nvPr/>
        </p:nvCxnSpPr>
        <p:spPr>
          <a:xfrm>
            <a:off x="3991457" y="3758520"/>
            <a:ext cx="1129682" cy="715626"/>
          </a:xfrm>
          <a:prstGeom prst="bentConnector3">
            <a:avLst/>
          </a:prstGeom>
          <a:ln w="12700">
            <a:solidFill>
              <a:schemeClr val="tx1">
                <a:lumMod val="75000"/>
                <a:lumOff val="2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4" name="Elbow Connector 23">
            <a:extLst>
              <a:ext uri="{FF2B5EF4-FFF2-40B4-BE49-F238E27FC236}">
                <a16:creationId xmlns:a16="http://schemas.microsoft.com/office/drawing/2014/main" id="{B92A7581-3387-AA42-81FB-8AD5C97C90EA}"/>
              </a:ext>
            </a:extLst>
          </p:cNvPr>
          <p:cNvCxnSpPr>
            <a:cxnSpLocks/>
          </p:cNvCxnSpPr>
          <p:nvPr/>
        </p:nvCxnSpPr>
        <p:spPr>
          <a:xfrm flipH="1">
            <a:off x="6968683" y="1634729"/>
            <a:ext cx="1129682" cy="715626"/>
          </a:xfrm>
          <a:prstGeom prst="bentConnector3">
            <a:avLst/>
          </a:prstGeom>
          <a:ln w="12700">
            <a:solidFill>
              <a:schemeClr val="tx1">
                <a:lumMod val="75000"/>
                <a:lumOff val="2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A0CFE70D-49C2-6446-BABB-03A9591373E6}"/>
              </a:ext>
            </a:extLst>
          </p:cNvPr>
          <p:cNvCxnSpPr>
            <a:cxnSpLocks/>
          </p:cNvCxnSpPr>
          <p:nvPr/>
        </p:nvCxnSpPr>
        <p:spPr>
          <a:xfrm flipH="1">
            <a:off x="6968683" y="3702559"/>
            <a:ext cx="1129682" cy="715626"/>
          </a:xfrm>
          <a:prstGeom prst="bentConnector3">
            <a:avLst/>
          </a:prstGeom>
          <a:ln w="1270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71014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B7E18-A418-4347-85D5-BE350598B94E}"/>
              </a:ext>
            </a:extLst>
          </p:cNvPr>
          <p:cNvSpPr>
            <a:spLocks noGrp="1"/>
          </p:cNvSpPr>
          <p:nvPr>
            <p:ph type="title"/>
          </p:nvPr>
        </p:nvSpPr>
        <p:spPr/>
        <p:txBody>
          <a:bodyPr/>
          <a:lstStyle/>
          <a:p>
            <a:r>
              <a:rPr lang="en-GB" dirty="0"/>
              <a:t>Evaluative thinking at fund-level</a:t>
            </a:r>
          </a:p>
        </p:txBody>
      </p:sp>
      <p:sp>
        <p:nvSpPr>
          <p:cNvPr id="3" name="Content Placeholder 2">
            <a:extLst>
              <a:ext uri="{FF2B5EF4-FFF2-40B4-BE49-F238E27FC236}">
                <a16:creationId xmlns:a16="http://schemas.microsoft.com/office/drawing/2014/main" id="{F31EF89A-0455-4FCD-9A98-3629BC1C1965}"/>
              </a:ext>
            </a:extLst>
          </p:cNvPr>
          <p:cNvSpPr>
            <a:spLocks noGrp="1"/>
          </p:cNvSpPr>
          <p:nvPr>
            <p:ph idx="1"/>
          </p:nvPr>
        </p:nvSpPr>
        <p:spPr>
          <a:xfrm>
            <a:off x="838201" y="1692000"/>
            <a:ext cx="5081336" cy="4171950"/>
          </a:xfrm>
        </p:spPr>
        <p:txBody>
          <a:bodyPr>
            <a:noAutofit/>
          </a:bodyPr>
          <a:lstStyle/>
          <a:p>
            <a:pPr marL="0" lvl="0" indent="0">
              <a:spcAft>
                <a:spcPts val="600"/>
              </a:spcAft>
              <a:buSzPts val="1000"/>
              <a:buNone/>
              <a:tabLst>
                <a:tab pos="457200" algn="l"/>
              </a:tabLst>
            </a:pPr>
            <a:r>
              <a:rPr lang="en-GB" sz="2200" dirty="0">
                <a:effectLst/>
                <a:latin typeface="Agenda-Medium" pitchFamily="2" charset="0"/>
                <a:ea typeface="Agenda Regular"/>
                <a:cs typeface="Times New Roman" panose="02020603050405020304" pitchFamily="18" charset="0"/>
              </a:rPr>
              <a:t>Evaluati</a:t>
            </a:r>
            <a:r>
              <a:rPr lang="en-GB" sz="2200" dirty="0">
                <a:latin typeface="Agenda-Medium" pitchFamily="2" charset="0"/>
                <a:ea typeface="Agenda Regular"/>
                <a:cs typeface="Times New Roman" panose="02020603050405020304" pitchFamily="18" charset="0"/>
              </a:rPr>
              <a:t>on as a feed</a:t>
            </a:r>
            <a:r>
              <a:rPr lang="en-GB" sz="2200" dirty="0">
                <a:effectLst/>
                <a:latin typeface="Agenda-Medium" pitchFamily="2" charset="0"/>
                <a:ea typeface="Agenda Regular"/>
                <a:cs typeface="Times New Roman" panose="02020603050405020304" pitchFamily="18" charset="0"/>
              </a:rPr>
              <a:t>back mechanism from evidence to adaptation </a:t>
            </a:r>
          </a:p>
          <a:p>
            <a:pPr lvl="0">
              <a:spcAft>
                <a:spcPts val="600"/>
              </a:spcAft>
              <a:buClr>
                <a:srgbClr val="003057"/>
              </a:buClr>
              <a:buSzPct val="100000"/>
              <a:tabLst>
                <a:tab pos="457200" algn="l"/>
              </a:tabLst>
            </a:pPr>
            <a:r>
              <a:rPr lang="en-GB" sz="2200" dirty="0">
                <a:solidFill>
                  <a:schemeClr val="tx1">
                    <a:lumMod val="75000"/>
                    <a:lumOff val="25000"/>
                  </a:schemeClr>
                </a:solidFill>
                <a:effectLst/>
                <a:latin typeface="Agenda-Regular" pitchFamily="2" charset="0"/>
                <a:ea typeface="Agenda Regular"/>
                <a:cs typeface="Times New Roman" panose="02020603050405020304" pitchFamily="18" charset="0"/>
              </a:rPr>
              <a:t>Developing a system of evaluability – evaluation as a process </a:t>
            </a:r>
          </a:p>
          <a:p>
            <a:pPr lvl="0">
              <a:spcAft>
                <a:spcPts val="600"/>
              </a:spcAft>
              <a:buClr>
                <a:srgbClr val="003057"/>
              </a:buClr>
              <a:buSzPct val="100000"/>
              <a:tabLst>
                <a:tab pos="457200" algn="l"/>
              </a:tabLst>
            </a:pPr>
            <a:r>
              <a:rPr lang="en-GB" sz="2200" dirty="0">
                <a:solidFill>
                  <a:schemeClr val="tx1">
                    <a:lumMod val="75000"/>
                    <a:lumOff val="25000"/>
                  </a:schemeClr>
                </a:solidFill>
                <a:effectLst/>
                <a:latin typeface="Agenda-Regular" pitchFamily="2" charset="0"/>
                <a:ea typeface="Agenda Regular"/>
                <a:cs typeface="Times New Roman" panose="02020603050405020304" pitchFamily="18" charset="0"/>
              </a:rPr>
              <a:t>Use of summative and process evaluation as an adaptive tool</a:t>
            </a:r>
          </a:p>
          <a:p>
            <a:pPr lvl="0">
              <a:spcAft>
                <a:spcPts val="600"/>
              </a:spcAft>
              <a:buClr>
                <a:srgbClr val="003057"/>
              </a:buClr>
              <a:buSzPct val="100000"/>
              <a:tabLst>
                <a:tab pos="457200" algn="l"/>
              </a:tabLst>
            </a:pPr>
            <a:r>
              <a:rPr lang="en-GB" sz="2200" dirty="0">
                <a:solidFill>
                  <a:schemeClr val="tx1">
                    <a:lumMod val="75000"/>
                    <a:lumOff val="25000"/>
                  </a:schemeClr>
                </a:solidFill>
                <a:effectLst/>
                <a:latin typeface="Agenda-Regular" pitchFamily="2" charset="0"/>
                <a:ea typeface="Agenda Regular"/>
                <a:cs typeface="Times New Roman" panose="02020603050405020304" pitchFamily="18" charset="0"/>
              </a:rPr>
              <a:t>Use of data analytics and synthesis </a:t>
            </a:r>
          </a:p>
          <a:p>
            <a:pPr marL="342900" lvl="0" indent="-342900">
              <a:spcAft>
                <a:spcPts val="600"/>
              </a:spcAft>
              <a:buSzPts val="1000"/>
              <a:buFont typeface="Symbol" panose="05050102010706020507" pitchFamily="18" charset="2"/>
              <a:buChar char=""/>
              <a:tabLst>
                <a:tab pos="457200" algn="l"/>
              </a:tabLst>
            </a:pPr>
            <a:endParaRPr lang="en-GB" sz="2200" dirty="0">
              <a:effectLst/>
              <a:latin typeface="Agenda-Regular" pitchFamily="2" charset="0"/>
              <a:ea typeface="Agenda Regular"/>
              <a:cs typeface="Times New Roman" panose="02020603050405020304" pitchFamily="18" charset="0"/>
            </a:endParaRPr>
          </a:p>
        </p:txBody>
      </p:sp>
      <p:sp>
        <p:nvSpPr>
          <p:cNvPr id="4" name="Slide Number Placeholder 3">
            <a:extLst>
              <a:ext uri="{FF2B5EF4-FFF2-40B4-BE49-F238E27FC236}">
                <a16:creationId xmlns:a16="http://schemas.microsoft.com/office/drawing/2014/main" id="{7244AB31-1ADA-4406-A667-DD09F87BEECD}"/>
              </a:ext>
            </a:extLst>
          </p:cNvPr>
          <p:cNvSpPr>
            <a:spLocks noGrp="1"/>
          </p:cNvSpPr>
          <p:nvPr>
            <p:ph type="sldNum" sz="quarter" idx="12"/>
          </p:nvPr>
        </p:nvSpPr>
        <p:spPr/>
        <p:txBody>
          <a:bodyPr/>
          <a:lstStyle/>
          <a:p>
            <a:r>
              <a:rPr lang="en-GB"/>
              <a:t>www.integrityglobal.com     </a:t>
            </a:r>
            <a:r>
              <a:rPr lang="en-GB">
                <a:solidFill>
                  <a:srgbClr val="007DBA"/>
                </a:solidFill>
              </a:rPr>
              <a:t> |     </a:t>
            </a:r>
            <a:fld id="{21003410-E1F5-4750-8E52-471DE4360EFB}" type="slidenum">
              <a:rPr lang="en-GB" smtClean="0">
                <a:solidFill>
                  <a:srgbClr val="007DBA"/>
                </a:solidFill>
              </a:rPr>
              <a:pPr/>
              <a:t>21</a:t>
            </a:fld>
            <a:endParaRPr lang="en-GB" dirty="0">
              <a:solidFill>
                <a:srgbClr val="007DBA"/>
              </a:solidFill>
            </a:endParaRPr>
          </a:p>
        </p:txBody>
      </p:sp>
      <p:grpSp>
        <p:nvGrpSpPr>
          <p:cNvPr id="5" name="Group 4">
            <a:extLst>
              <a:ext uri="{FF2B5EF4-FFF2-40B4-BE49-F238E27FC236}">
                <a16:creationId xmlns:a16="http://schemas.microsoft.com/office/drawing/2014/main" id="{37529959-5C8C-384B-B89D-919CD4009D65}"/>
              </a:ext>
            </a:extLst>
          </p:cNvPr>
          <p:cNvGrpSpPr/>
          <p:nvPr/>
        </p:nvGrpSpPr>
        <p:grpSpPr>
          <a:xfrm>
            <a:off x="889416" y="5935206"/>
            <a:ext cx="9144000" cy="665243"/>
            <a:chOff x="889416" y="5935206"/>
            <a:chExt cx="9144000" cy="665243"/>
          </a:xfrm>
        </p:grpSpPr>
        <p:sp>
          <p:nvSpPr>
            <p:cNvPr id="6" name="Title 25">
              <a:extLst>
                <a:ext uri="{FF2B5EF4-FFF2-40B4-BE49-F238E27FC236}">
                  <a16:creationId xmlns:a16="http://schemas.microsoft.com/office/drawing/2014/main" id="{2F1E6827-9C24-434A-9CB8-0D0B315390B8}"/>
                </a:ext>
              </a:extLst>
            </p:cNvPr>
            <p:cNvSpPr txBox="1">
              <a:spLocks/>
            </p:cNvSpPr>
            <p:nvPr/>
          </p:nvSpPr>
          <p:spPr>
            <a:xfrm>
              <a:off x="889416" y="5935206"/>
              <a:ext cx="5892385" cy="305158"/>
            </a:xfrm>
            <a:prstGeom prst="rect">
              <a:avLst/>
            </a:prstGeom>
          </p:spPr>
          <p:txBody>
            <a:bodyPr>
              <a:normAutofit fontScale="97500"/>
            </a:bodyPr>
            <a:lstStyle>
              <a:lvl1pPr algn="l" defTabSz="914400" rtl="0" eaLnBrk="1" latinLnBrk="0" hangingPunct="1">
                <a:lnSpc>
                  <a:spcPct val="90000"/>
                </a:lnSpc>
                <a:spcBef>
                  <a:spcPct val="0"/>
                </a:spcBef>
                <a:buNone/>
                <a:defRPr sz="3200" b="1" kern="1200">
                  <a:solidFill>
                    <a:srgbClr val="007DBA"/>
                  </a:solidFill>
                  <a:latin typeface="Arial" panose="020B0604020202020204" pitchFamily="34" charset="0"/>
                  <a:ea typeface="+mj-ea"/>
                  <a:cs typeface="Arial" panose="020B0604020202020204" pitchFamily="34" charset="0"/>
                </a:defRPr>
              </a:lvl1pPr>
            </a:lstStyle>
            <a:p>
              <a:r>
                <a:rPr lang="en-US" sz="1200" dirty="0">
                  <a:solidFill>
                    <a:schemeClr val="bg1">
                      <a:lumMod val="85000"/>
                    </a:schemeClr>
                  </a:solidFill>
                </a:rPr>
                <a:t>Enabling an adaptive MEL culture in fragile and conflict-affected contexts</a:t>
              </a:r>
              <a:endParaRPr lang="en-GB" sz="1200" dirty="0">
                <a:solidFill>
                  <a:schemeClr val="bg1">
                    <a:lumMod val="85000"/>
                  </a:schemeClr>
                </a:solidFill>
              </a:endParaRPr>
            </a:p>
          </p:txBody>
        </p:sp>
        <p:sp>
          <p:nvSpPr>
            <p:cNvPr id="7" name="Subtitle 26">
              <a:extLst>
                <a:ext uri="{FF2B5EF4-FFF2-40B4-BE49-F238E27FC236}">
                  <a16:creationId xmlns:a16="http://schemas.microsoft.com/office/drawing/2014/main" id="{9BD9B64F-4625-8F41-B55B-D5F1900CD905}"/>
                </a:ext>
              </a:extLst>
            </p:cNvPr>
            <p:cNvSpPr txBox="1">
              <a:spLocks/>
            </p:cNvSpPr>
            <p:nvPr/>
          </p:nvSpPr>
          <p:spPr>
            <a:xfrm>
              <a:off x="889416" y="6280705"/>
              <a:ext cx="9144000" cy="3197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a:solidFill>
                    <a:schemeClr val="bg1">
                      <a:lumMod val="85000"/>
                    </a:schemeClr>
                  </a:solidFill>
                </a:rPr>
                <a:t>Lessons from the CSSF Global MEL project </a:t>
              </a:r>
            </a:p>
          </p:txBody>
        </p:sp>
      </p:grpSp>
      <p:pic>
        <p:nvPicPr>
          <p:cNvPr id="10" name="Picture 9">
            <a:extLst>
              <a:ext uri="{FF2B5EF4-FFF2-40B4-BE49-F238E27FC236}">
                <a16:creationId xmlns:a16="http://schemas.microsoft.com/office/drawing/2014/main" id="{4DCB94A2-9FFA-0142-8342-2EDD2E56B41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874416" y="0"/>
            <a:ext cx="4318000" cy="6858000"/>
          </a:xfrm>
          <a:prstGeom prst="rect">
            <a:avLst/>
          </a:prstGeom>
        </p:spPr>
      </p:pic>
      <p:sp>
        <p:nvSpPr>
          <p:cNvPr id="11" name="Slide Number Placeholder 3">
            <a:extLst>
              <a:ext uri="{FF2B5EF4-FFF2-40B4-BE49-F238E27FC236}">
                <a16:creationId xmlns:a16="http://schemas.microsoft.com/office/drawing/2014/main" id="{730D3179-DEC7-D140-A404-196AF9240424}"/>
              </a:ext>
            </a:extLst>
          </p:cNvPr>
          <p:cNvSpPr txBox="1">
            <a:spLocks/>
          </p:cNvSpPr>
          <p:nvPr/>
        </p:nvSpPr>
        <p:spPr>
          <a:xfrm>
            <a:off x="6781801" y="6360375"/>
            <a:ext cx="45720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chemeClr val="bg1"/>
                </a:solidFill>
              </a:rPr>
              <a:t>www.integrityglobal.com      |     </a:t>
            </a:r>
            <a:fld id="{21003410-E1F5-4750-8E52-471DE4360EFB}" type="slidenum">
              <a:rPr lang="en-GB" smtClean="0">
                <a:solidFill>
                  <a:schemeClr val="bg1"/>
                </a:solidFill>
              </a:rPr>
              <a:pPr/>
              <a:t>21</a:t>
            </a:fld>
            <a:endParaRPr lang="en-GB" dirty="0">
              <a:solidFill>
                <a:schemeClr val="bg1"/>
              </a:solidFill>
            </a:endParaRPr>
          </a:p>
        </p:txBody>
      </p:sp>
      <p:cxnSp>
        <p:nvCxnSpPr>
          <p:cNvPr id="12" name="Straight Connector 11">
            <a:extLst>
              <a:ext uri="{FF2B5EF4-FFF2-40B4-BE49-F238E27FC236}">
                <a16:creationId xmlns:a16="http://schemas.microsoft.com/office/drawing/2014/main" id="{B2B162DB-41BE-3745-9BA9-242F7BF30294}"/>
              </a:ext>
            </a:extLst>
          </p:cNvPr>
          <p:cNvCxnSpPr>
            <a:cxnSpLocks/>
          </p:cNvCxnSpPr>
          <p:nvPr/>
        </p:nvCxnSpPr>
        <p:spPr>
          <a:xfrm>
            <a:off x="8364894" y="6225453"/>
            <a:ext cx="298890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28028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B7E18-A418-4347-85D5-BE350598B94E}"/>
              </a:ext>
            </a:extLst>
          </p:cNvPr>
          <p:cNvSpPr>
            <a:spLocks noGrp="1"/>
          </p:cNvSpPr>
          <p:nvPr>
            <p:ph type="title"/>
          </p:nvPr>
        </p:nvSpPr>
        <p:spPr/>
        <p:txBody>
          <a:bodyPr/>
          <a:lstStyle/>
          <a:p>
            <a:r>
              <a:rPr lang="en-GB" dirty="0"/>
              <a:t>Scaling adaptation to fund-level</a:t>
            </a:r>
          </a:p>
        </p:txBody>
      </p:sp>
      <p:sp>
        <p:nvSpPr>
          <p:cNvPr id="3" name="Content Placeholder 2">
            <a:extLst>
              <a:ext uri="{FF2B5EF4-FFF2-40B4-BE49-F238E27FC236}">
                <a16:creationId xmlns:a16="http://schemas.microsoft.com/office/drawing/2014/main" id="{F31EF89A-0455-4FCD-9A98-3629BC1C1965}"/>
              </a:ext>
            </a:extLst>
          </p:cNvPr>
          <p:cNvSpPr>
            <a:spLocks noGrp="1"/>
          </p:cNvSpPr>
          <p:nvPr>
            <p:ph idx="1"/>
          </p:nvPr>
        </p:nvSpPr>
        <p:spPr>
          <a:xfrm>
            <a:off x="838201" y="1692000"/>
            <a:ext cx="6717631" cy="4171950"/>
          </a:xfrm>
        </p:spPr>
        <p:txBody>
          <a:bodyPr>
            <a:noAutofit/>
          </a:bodyPr>
          <a:lstStyle/>
          <a:p>
            <a:pPr marL="0" lvl="0" indent="0">
              <a:spcAft>
                <a:spcPts val="600"/>
              </a:spcAft>
              <a:buNone/>
            </a:pPr>
            <a:r>
              <a:rPr lang="en-GB" sz="2200" dirty="0">
                <a:solidFill>
                  <a:schemeClr val="tx1">
                    <a:lumMod val="75000"/>
                    <a:lumOff val="25000"/>
                  </a:schemeClr>
                </a:solidFill>
                <a:effectLst/>
                <a:latin typeface="Agenda Regular"/>
                <a:ea typeface="Agenda Regular"/>
                <a:cs typeface="Times New Roman" panose="02020603050405020304" pitchFamily="18" charset="0"/>
              </a:rPr>
              <a:t>Challenge of going from </a:t>
            </a:r>
            <a:r>
              <a:rPr lang="en-GB" sz="2200" b="1" dirty="0">
                <a:solidFill>
                  <a:srgbClr val="0095C4"/>
                </a:solidFill>
                <a:effectLst/>
                <a:latin typeface="Agenda Regular"/>
                <a:ea typeface="Agenda Regular"/>
                <a:cs typeface="Times New Roman" panose="02020603050405020304" pitchFamily="18" charset="0"/>
              </a:rPr>
              <a:t>flexibility</a:t>
            </a:r>
            <a:r>
              <a:rPr lang="en-GB" sz="2200" dirty="0">
                <a:solidFill>
                  <a:schemeClr val="tx1">
                    <a:lumMod val="75000"/>
                    <a:lumOff val="25000"/>
                  </a:schemeClr>
                </a:solidFill>
                <a:effectLst/>
                <a:latin typeface="Agenda Regular"/>
                <a:ea typeface="Agenda Regular"/>
                <a:cs typeface="Times New Roman" panose="02020603050405020304" pitchFamily="18" charset="0"/>
              </a:rPr>
              <a:t> – response to a rapidly changing environment, to </a:t>
            </a:r>
            <a:r>
              <a:rPr lang="en-GB" sz="2200" b="1" dirty="0">
                <a:solidFill>
                  <a:srgbClr val="0095C4"/>
                </a:solidFill>
                <a:effectLst/>
                <a:latin typeface="Agenda Regular"/>
                <a:ea typeface="Agenda Regular"/>
                <a:cs typeface="Times New Roman" panose="02020603050405020304" pitchFamily="18" charset="0"/>
              </a:rPr>
              <a:t>adaptation</a:t>
            </a:r>
            <a:r>
              <a:rPr lang="en-GB" sz="2200" dirty="0">
                <a:solidFill>
                  <a:schemeClr val="tx1">
                    <a:lumMod val="75000"/>
                    <a:lumOff val="25000"/>
                  </a:schemeClr>
                </a:solidFill>
                <a:effectLst/>
                <a:latin typeface="Agenda Regular"/>
                <a:ea typeface="Agenda Regular"/>
                <a:cs typeface="Times New Roman" panose="02020603050405020304" pitchFamily="18" charset="0"/>
              </a:rPr>
              <a:t> – systematically learning from evidence to be effective through complexity</a:t>
            </a:r>
          </a:p>
          <a:p>
            <a:pPr>
              <a:spcAft>
                <a:spcPts val="600"/>
              </a:spcAft>
              <a:buClr>
                <a:srgbClr val="003057"/>
              </a:buClr>
            </a:pPr>
            <a:r>
              <a:rPr lang="en-GB" sz="2200" dirty="0">
                <a:solidFill>
                  <a:schemeClr val="tx1">
                    <a:lumMod val="75000"/>
                    <a:lumOff val="25000"/>
                  </a:schemeClr>
                </a:solidFill>
                <a:effectLst/>
                <a:latin typeface="Agenda Regular"/>
                <a:ea typeface="Agenda Regular"/>
                <a:cs typeface="Times New Roman" panose="02020603050405020304" pitchFamily="18" charset="0"/>
              </a:rPr>
              <a:t>Addressing institutional barriers that prevent adaptation</a:t>
            </a:r>
          </a:p>
          <a:p>
            <a:pPr>
              <a:spcAft>
                <a:spcPts val="600"/>
              </a:spcAft>
              <a:buClr>
                <a:srgbClr val="003057"/>
              </a:buClr>
            </a:pPr>
            <a:r>
              <a:rPr lang="en-GB" sz="2200" dirty="0">
                <a:solidFill>
                  <a:schemeClr val="tx1">
                    <a:lumMod val="75000"/>
                    <a:lumOff val="25000"/>
                  </a:schemeClr>
                </a:solidFill>
                <a:effectLst/>
                <a:latin typeface="Agenda Regular"/>
                <a:ea typeface="Agenda Regular"/>
                <a:cs typeface="Times New Roman" panose="02020603050405020304" pitchFamily="18" charset="0"/>
              </a:rPr>
              <a:t>Aim is to scale ET mindset from programmes to a broad geographic and thematic fund to enable adaptation</a:t>
            </a:r>
          </a:p>
          <a:p>
            <a:pPr>
              <a:spcAft>
                <a:spcPts val="600"/>
              </a:spcAft>
              <a:buClr>
                <a:srgbClr val="003057"/>
              </a:buClr>
            </a:pPr>
            <a:r>
              <a:rPr lang="en-GB" sz="2200" dirty="0">
                <a:solidFill>
                  <a:schemeClr val="tx1">
                    <a:lumMod val="75000"/>
                    <a:lumOff val="25000"/>
                  </a:schemeClr>
                </a:solidFill>
                <a:effectLst/>
                <a:latin typeface="Agenda Regular"/>
                <a:ea typeface="Agenda Regular"/>
                <a:cs typeface="Times New Roman" panose="02020603050405020304" pitchFamily="18" charset="0"/>
              </a:rPr>
              <a:t>Scaling light touch interventions into fund-wide change </a:t>
            </a:r>
          </a:p>
          <a:p>
            <a:pPr marL="0" indent="0">
              <a:spcAft>
                <a:spcPts val="600"/>
              </a:spcAft>
              <a:buNone/>
            </a:pPr>
            <a:endParaRPr lang="en-GB" sz="2200" dirty="0">
              <a:solidFill>
                <a:schemeClr val="tx1">
                  <a:lumMod val="75000"/>
                  <a:lumOff val="25000"/>
                </a:schemeClr>
              </a:solidFill>
              <a:effectLst/>
              <a:latin typeface="Agenda Regular"/>
              <a:ea typeface="Agenda Regular"/>
              <a:cs typeface="Times New Roman" panose="02020603050405020304" pitchFamily="18" charset="0"/>
            </a:endParaRPr>
          </a:p>
        </p:txBody>
      </p:sp>
      <p:sp>
        <p:nvSpPr>
          <p:cNvPr id="4" name="Slide Number Placeholder 3">
            <a:extLst>
              <a:ext uri="{FF2B5EF4-FFF2-40B4-BE49-F238E27FC236}">
                <a16:creationId xmlns:a16="http://schemas.microsoft.com/office/drawing/2014/main" id="{7244AB31-1ADA-4406-A667-DD09F87BEECD}"/>
              </a:ext>
            </a:extLst>
          </p:cNvPr>
          <p:cNvSpPr>
            <a:spLocks noGrp="1"/>
          </p:cNvSpPr>
          <p:nvPr>
            <p:ph type="sldNum" sz="quarter" idx="12"/>
          </p:nvPr>
        </p:nvSpPr>
        <p:spPr/>
        <p:txBody>
          <a:bodyPr/>
          <a:lstStyle/>
          <a:p>
            <a:r>
              <a:rPr lang="en-GB"/>
              <a:t>www.integrityglobal.com     </a:t>
            </a:r>
            <a:r>
              <a:rPr lang="en-GB">
                <a:solidFill>
                  <a:srgbClr val="007DBA"/>
                </a:solidFill>
              </a:rPr>
              <a:t> |     </a:t>
            </a:r>
            <a:fld id="{21003410-E1F5-4750-8E52-471DE4360EFB}" type="slidenum">
              <a:rPr lang="en-GB" smtClean="0">
                <a:solidFill>
                  <a:srgbClr val="007DBA"/>
                </a:solidFill>
              </a:rPr>
              <a:pPr/>
              <a:t>22</a:t>
            </a:fld>
            <a:endParaRPr lang="en-GB" dirty="0">
              <a:solidFill>
                <a:srgbClr val="007DBA"/>
              </a:solidFill>
            </a:endParaRPr>
          </a:p>
        </p:txBody>
      </p:sp>
      <p:grpSp>
        <p:nvGrpSpPr>
          <p:cNvPr id="5" name="Group 4">
            <a:extLst>
              <a:ext uri="{FF2B5EF4-FFF2-40B4-BE49-F238E27FC236}">
                <a16:creationId xmlns:a16="http://schemas.microsoft.com/office/drawing/2014/main" id="{AD642E0D-9C6F-FE41-AD06-FD589B055726}"/>
              </a:ext>
            </a:extLst>
          </p:cNvPr>
          <p:cNvGrpSpPr/>
          <p:nvPr/>
        </p:nvGrpSpPr>
        <p:grpSpPr>
          <a:xfrm>
            <a:off x="889416" y="5935206"/>
            <a:ext cx="9144000" cy="665243"/>
            <a:chOff x="889416" y="5935206"/>
            <a:chExt cx="9144000" cy="665243"/>
          </a:xfrm>
        </p:grpSpPr>
        <p:sp>
          <p:nvSpPr>
            <p:cNvPr id="6" name="Title 25">
              <a:extLst>
                <a:ext uri="{FF2B5EF4-FFF2-40B4-BE49-F238E27FC236}">
                  <a16:creationId xmlns:a16="http://schemas.microsoft.com/office/drawing/2014/main" id="{98195DE6-ADE2-7840-8078-055D56C1B013}"/>
                </a:ext>
              </a:extLst>
            </p:cNvPr>
            <p:cNvSpPr txBox="1">
              <a:spLocks/>
            </p:cNvSpPr>
            <p:nvPr/>
          </p:nvSpPr>
          <p:spPr>
            <a:xfrm>
              <a:off x="889416" y="5935206"/>
              <a:ext cx="5892385" cy="305158"/>
            </a:xfrm>
            <a:prstGeom prst="rect">
              <a:avLst/>
            </a:prstGeom>
          </p:spPr>
          <p:txBody>
            <a:bodyPr>
              <a:normAutofit fontScale="97500"/>
            </a:bodyPr>
            <a:lstStyle>
              <a:lvl1pPr algn="l" defTabSz="914400" rtl="0" eaLnBrk="1" latinLnBrk="0" hangingPunct="1">
                <a:lnSpc>
                  <a:spcPct val="90000"/>
                </a:lnSpc>
                <a:spcBef>
                  <a:spcPct val="0"/>
                </a:spcBef>
                <a:buNone/>
                <a:defRPr sz="3200" b="1" kern="1200">
                  <a:solidFill>
                    <a:srgbClr val="007DBA"/>
                  </a:solidFill>
                  <a:latin typeface="Arial" panose="020B0604020202020204" pitchFamily="34" charset="0"/>
                  <a:ea typeface="+mj-ea"/>
                  <a:cs typeface="Arial" panose="020B0604020202020204" pitchFamily="34" charset="0"/>
                </a:defRPr>
              </a:lvl1pPr>
            </a:lstStyle>
            <a:p>
              <a:r>
                <a:rPr lang="en-US" sz="1200" dirty="0">
                  <a:solidFill>
                    <a:schemeClr val="bg1">
                      <a:lumMod val="85000"/>
                    </a:schemeClr>
                  </a:solidFill>
                </a:rPr>
                <a:t>Enabling an adaptive MEL culture in fragile and conflict-affected contexts</a:t>
              </a:r>
              <a:endParaRPr lang="en-GB" sz="1200" dirty="0">
                <a:solidFill>
                  <a:schemeClr val="bg1">
                    <a:lumMod val="85000"/>
                  </a:schemeClr>
                </a:solidFill>
              </a:endParaRPr>
            </a:p>
          </p:txBody>
        </p:sp>
        <p:sp>
          <p:nvSpPr>
            <p:cNvPr id="7" name="Subtitle 26">
              <a:extLst>
                <a:ext uri="{FF2B5EF4-FFF2-40B4-BE49-F238E27FC236}">
                  <a16:creationId xmlns:a16="http://schemas.microsoft.com/office/drawing/2014/main" id="{D745FA42-5500-364B-8E07-D0EB81D895C6}"/>
                </a:ext>
              </a:extLst>
            </p:cNvPr>
            <p:cNvSpPr txBox="1">
              <a:spLocks/>
            </p:cNvSpPr>
            <p:nvPr/>
          </p:nvSpPr>
          <p:spPr>
            <a:xfrm>
              <a:off x="889416" y="6280705"/>
              <a:ext cx="9144000" cy="3197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a:solidFill>
                    <a:schemeClr val="bg1">
                      <a:lumMod val="85000"/>
                    </a:schemeClr>
                  </a:solidFill>
                </a:rPr>
                <a:t>Lessons from the CSSF Global MEL project </a:t>
              </a:r>
            </a:p>
          </p:txBody>
        </p:sp>
      </p:grpSp>
      <p:pic>
        <p:nvPicPr>
          <p:cNvPr id="9" name="Picture 8">
            <a:extLst>
              <a:ext uri="{FF2B5EF4-FFF2-40B4-BE49-F238E27FC236}">
                <a16:creationId xmlns:a16="http://schemas.microsoft.com/office/drawing/2014/main" id="{738603AB-B11C-2241-A21D-F4C65619127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874416" y="0"/>
            <a:ext cx="4318000" cy="6858000"/>
          </a:xfrm>
          <a:prstGeom prst="rect">
            <a:avLst/>
          </a:prstGeom>
        </p:spPr>
      </p:pic>
      <p:sp>
        <p:nvSpPr>
          <p:cNvPr id="10" name="Slide Number Placeholder 3">
            <a:extLst>
              <a:ext uri="{FF2B5EF4-FFF2-40B4-BE49-F238E27FC236}">
                <a16:creationId xmlns:a16="http://schemas.microsoft.com/office/drawing/2014/main" id="{C1BDAB8A-2C0D-BF42-8DDB-7E2A931EA927}"/>
              </a:ext>
            </a:extLst>
          </p:cNvPr>
          <p:cNvSpPr txBox="1">
            <a:spLocks/>
          </p:cNvSpPr>
          <p:nvPr/>
        </p:nvSpPr>
        <p:spPr>
          <a:xfrm>
            <a:off x="6781801" y="6360375"/>
            <a:ext cx="45720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chemeClr val="bg1"/>
                </a:solidFill>
              </a:rPr>
              <a:t>www.integrityglobal.com      |     </a:t>
            </a:r>
            <a:fld id="{21003410-E1F5-4750-8E52-471DE4360EFB}" type="slidenum">
              <a:rPr lang="en-GB" smtClean="0">
                <a:solidFill>
                  <a:schemeClr val="bg1"/>
                </a:solidFill>
              </a:rPr>
              <a:pPr/>
              <a:t>22</a:t>
            </a:fld>
            <a:endParaRPr lang="en-GB" dirty="0">
              <a:solidFill>
                <a:schemeClr val="bg1"/>
              </a:solidFill>
            </a:endParaRPr>
          </a:p>
        </p:txBody>
      </p:sp>
      <p:cxnSp>
        <p:nvCxnSpPr>
          <p:cNvPr id="11" name="Straight Connector 10">
            <a:extLst>
              <a:ext uri="{FF2B5EF4-FFF2-40B4-BE49-F238E27FC236}">
                <a16:creationId xmlns:a16="http://schemas.microsoft.com/office/drawing/2014/main" id="{9ABBF6EA-DD2E-794F-BD11-E7F127F44BED}"/>
              </a:ext>
            </a:extLst>
          </p:cNvPr>
          <p:cNvCxnSpPr>
            <a:cxnSpLocks/>
          </p:cNvCxnSpPr>
          <p:nvPr/>
        </p:nvCxnSpPr>
        <p:spPr>
          <a:xfrm>
            <a:off x="8364894" y="6225453"/>
            <a:ext cx="298890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87680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936B3-6CFC-4300-B0FD-FDCB2EBB26B7}"/>
              </a:ext>
            </a:extLst>
          </p:cNvPr>
          <p:cNvSpPr>
            <a:spLocks noGrp="1"/>
          </p:cNvSpPr>
          <p:nvPr>
            <p:ph type="title"/>
          </p:nvPr>
        </p:nvSpPr>
        <p:spPr/>
        <p:txBody>
          <a:bodyPr/>
          <a:lstStyle/>
          <a:p>
            <a:r>
              <a:rPr lang="en-GB" dirty="0"/>
              <a:t>Questions?</a:t>
            </a:r>
          </a:p>
        </p:txBody>
      </p:sp>
      <p:sp>
        <p:nvSpPr>
          <p:cNvPr id="3" name="Content Placeholder 2">
            <a:extLst>
              <a:ext uri="{FF2B5EF4-FFF2-40B4-BE49-F238E27FC236}">
                <a16:creationId xmlns:a16="http://schemas.microsoft.com/office/drawing/2014/main" id="{1A898C5D-20D1-4BAB-A265-760D8634B4FF}"/>
              </a:ext>
            </a:extLst>
          </p:cNvPr>
          <p:cNvSpPr>
            <a:spLocks noGrp="1"/>
          </p:cNvSpPr>
          <p:nvPr>
            <p:ph idx="1"/>
          </p:nvPr>
        </p:nvSpPr>
        <p:spPr/>
        <p:txBody>
          <a:bodyPr/>
          <a:lstStyle/>
          <a:p>
            <a:endParaRPr lang="en-GB"/>
          </a:p>
        </p:txBody>
      </p:sp>
      <p:sp>
        <p:nvSpPr>
          <p:cNvPr id="4" name="Slide Number Placeholder 3">
            <a:extLst>
              <a:ext uri="{FF2B5EF4-FFF2-40B4-BE49-F238E27FC236}">
                <a16:creationId xmlns:a16="http://schemas.microsoft.com/office/drawing/2014/main" id="{A5F1C372-2590-4EED-AE23-ED56E6E2BF53}"/>
              </a:ext>
            </a:extLst>
          </p:cNvPr>
          <p:cNvSpPr>
            <a:spLocks noGrp="1"/>
          </p:cNvSpPr>
          <p:nvPr>
            <p:ph type="sldNum" sz="quarter" idx="12"/>
          </p:nvPr>
        </p:nvSpPr>
        <p:spPr/>
        <p:txBody>
          <a:bodyPr/>
          <a:lstStyle/>
          <a:p>
            <a:r>
              <a:rPr lang="en-GB"/>
              <a:t>www.integrityglobal.com      |     </a:t>
            </a:r>
            <a:fld id="{21003410-E1F5-4750-8E52-471DE4360EFB}" type="slidenum">
              <a:rPr lang="en-GB" smtClean="0"/>
              <a:pPr/>
              <a:t>23</a:t>
            </a:fld>
            <a:endParaRPr lang="en-GB" dirty="0"/>
          </a:p>
        </p:txBody>
      </p:sp>
    </p:spTree>
    <p:extLst>
      <p:ext uri="{BB962C8B-B14F-4D97-AF65-F5344CB8AC3E}">
        <p14:creationId xmlns:p14="http://schemas.microsoft.com/office/powerpoint/2010/main" val="40647562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D5251-4645-4263-B278-D30C98E8A6A2}"/>
              </a:ext>
            </a:extLst>
          </p:cNvPr>
          <p:cNvSpPr>
            <a:spLocks noGrp="1"/>
          </p:cNvSpPr>
          <p:nvPr>
            <p:ph type="title"/>
          </p:nvPr>
        </p:nvSpPr>
        <p:spPr/>
        <p:txBody>
          <a:bodyPr/>
          <a:lstStyle/>
          <a:p>
            <a:r>
              <a:rPr lang="en-GB" dirty="0"/>
              <a:t>Questions for discussion:</a:t>
            </a:r>
          </a:p>
        </p:txBody>
      </p:sp>
      <p:sp>
        <p:nvSpPr>
          <p:cNvPr id="3" name="Content Placeholder 2">
            <a:extLst>
              <a:ext uri="{FF2B5EF4-FFF2-40B4-BE49-F238E27FC236}">
                <a16:creationId xmlns:a16="http://schemas.microsoft.com/office/drawing/2014/main" id="{0D0ABAA3-48B2-45C9-901D-9E66644FF1AA}"/>
              </a:ext>
            </a:extLst>
          </p:cNvPr>
          <p:cNvSpPr>
            <a:spLocks noGrp="1"/>
          </p:cNvSpPr>
          <p:nvPr>
            <p:ph idx="1"/>
          </p:nvPr>
        </p:nvSpPr>
        <p:spPr>
          <a:xfrm>
            <a:off x="838201" y="1825625"/>
            <a:ext cx="10391273" cy="4171950"/>
          </a:xfrm>
        </p:spPr>
        <p:txBody>
          <a:bodyPr>
            <a:normAutofit/>
          </a:bodyPr>
          <a:lstStyle/>
          <a:p>
            <a:pPr lvl="0">
              <a:lnSpc>
                <a:spcPct val="110000"/>
              </a:lnSpc>
              <a:spcAft>
                <a:spcPts val="600"/>
              </a:spcAft>
              <a:buSzPct val="100000"/>
              <a:tabLst>
                <a:tab pos="457200" algn="l"/>
              </a:tabLst>
            </a:pPr>
            <a:r>
              <a:rPr lang="en-GB" sz="2400" dirty="0">
                <a:effectLst/>
                <a:latin typeface="Agenda-Regular" pitchFamily="2" charset="0"/>
                <a:ea typeface="Agenda Regular"/>
                <a:cs typeface="Times New Roman" panose="02020603050405020304" pitchFamily="18" charset="0"/>
              </a:rPr>
              <a:t>How does evaluative thinking scale from on-the-ground projects to portfolios and funds?</a:t>
            </a:r>
          </a:p>
          <a:p>
            <a:pPr lvl="0">
              <a:lnSpc>
                <a:spcPct val="110000"/>
              </a:lnSpc>
              <a:spcAft>
                <a:spcPts val="600"/>
              </a:spcAft>
              <a:buSzPct val="100000"/>
              <a:tabLst>
                <a:tab pos="457200" algn="l"/>
              </a:tabLst>
            </a:pPr>
            <a:r>
              <a:rPr lang="en-GB" sz="2400" dirty="0">
                <a:effectLst/>
                <a:latin typeface="Agenda-Regular" pitchFamily="2" charset="0"/>
                <a:ea typeface="Agenda Regular"/>
                <a:cs typeface="Times New Roman" panose="02020603050405020304" pitchFamily="18" charset="0"/>
              </a:rPr>
              <a:t>What does adaptation </a:t>
            </a:r>
            <a:r>
              <a:rPr lang="en-GB" sz="2400" dirty="0">
                <a:latin typeface="Agenda-Regular" pitchFamily="2" charset="0"/>
                <a:ea typeface="Agenda Regular"/>
                <a:cs typeface="Times New Roman" panose="02020603050405020304" pitchFamily="18" charset="0"/>
              </a:rPr>
              <a:t>mean</a:t>
            </a:r>
            <a:r>
              <a:rPr lang="en-GB" sz="2400" dirty="0">
                <a:effectLst/>
                <a:latin typeface="Agenda-Regular" pitchFamily="2" charset="0"/>
                <a:ea typeface="Agenda Regular"/>
                <a:cs typeface="Times New Roman" panose="02020603050405020304" pitchFamily="18" charset="0"/>
              </a:rPr>
              <a:t> across a broad geographical and thematic fund? </a:t>
            </a:r>
          </a:p>
          <a:p>
            <a:pPr lvl="0">
              <a:lnSpc>
                <a:spcPct val="110000"/>
              </a:lnSpc>
              <a:spcAft>
                <a:spcPts val="600"/>
              </a:spcAft>
              <a:buSzPct val="100000"/>
              <a:tabLst>
                <a:tab pos="457200" algn="l"/>
              </a:tabLst>
            </a:pPr>
            <a:r>
              <a:rPr lang="en-GB" sz="2400" dirty="0">
                <a:effectLst/>
                <a:latin typeface="Agenda-Regular" pitchFamily="2" charset="0"/>
                <a:ea typeface="Agenda Regular"/>
                <a:cs typeface="Times New Roman" panose="02020603050405020304" pitchFamily="18" charset="0"/>
              </a:rPr>
              <a:t>What tend to be the biggest blockers of cultural change toward evaluative thinking?</a:t>
            </a:r>
          </a:p>
          <a:p>
            <a:pPr lvl="0">
              <a:lnSpc>
                <a:spcPct val="110000"/>
              </a:lnSpc>
              <a:spcAft>
                <a:spcPts val="600"/>
              </a:spcAft>
              <a:buSzPct val="100000"/>
              <a:tabLst>
                <a:tab pos="457200" algn="l"/>
              </a:tabLst>
            </a:pPr>
            <a:r>
              <a:rPr lang="en-GB" sz="2400" dirty="0">
                <a:effectLst/>
                <a:latin typeface="Agenda-Regular" pitchFamily="2" charset="0"/>
                <a:ea typeface="Agenda Regular"/>
                <a:cs typeface="Times New Roman" panose="02020603050405020304" pitchFamily="18" charset="0"/>
              </a:rPr>
              <a:t>What is the relationship between evaluative thinking and adaptive programming?</a:t>
            </a:r>
          </a:p>
          <a:p>
            <a:pPr lvl="0">
              <a:lnSpc>
                <a:spcPct val="110000"/>
              </a:lnSpc>
              <a:spcAft>
                <a:spcPts val="600"/>
              </a:spcAft>
              <a:buSzPct val="100000"/>
              <a:tabLst>
                <a:tab pos="457200" algn="l"/>
              </a:tabLst>
            </a:pPr>
            <a:r>
              <a:rPr lang="en-GB" sz="2400" dirty="0">
                <a:effectLst/>
                <a:latin typeface="Agenda-Regular" pitchFamily="2" charset="0"/>
                <a:ea typeface="Agenda Regular"/>
                <a:cs typeface="Times New Roman" panose="02020603050405020304" pitchFamily="18" charset="0"/>
              </a:rPr>
              <a:t>How does understanding of risk contribute to adaptation or evaluative thinking?</a:t>
            </a:r>
          </a:p>
        </p:txBody>
      </p:sp>
      <p:sp>
        <p:nvSpPr>
          <p:cNvPr id="4" name="Slide Number Placeholder 3">
            <a:extLst>
              <a:ext uri="{FF2B5EF4-FFF2-40B4-BE49-F238E27FC236}">
                <a16:creationId xmlns:a16="http://schemas.microsoft.com/office/drawing/2014/main" id="{43ADA229-D7CF-4E61-9EE4-1ABF593D18F1}"/>
              </a:ext>
            </a:extLst>
          </p:cNvPr>
          <p:cNvSpPr>
            <a:spLocks noGrp="1"/>
          </p:cNvSpPr>
          <p:nvPr>
            <p:ph type="sldNum" sz="quarter" idx="12"/>
          </p:nvPr>
        </p:nvSpPr>
        <p:spPr/>
        <p:txBody>
          <a:bodyPr/>
          <a:lstStyle/>
          <a:p>
            <a:r>
              <a:rPr lang="en-GB" dirty="0"/>
              <a:t>www.integrityglobal.com      |     </a:t>
            </a:r>
            <a:fld id="{21003410-E1F5-4750-8E52-471DE4360EFB}" type="slidenum">
              <a:rPr lang="en-GB" smtClean="0"/>
              <a:pPr/>
              <a:t>24</a:t>
            </a:fld>
            <a:endParaRPr lang="en-GB" dirty="0"/>
          </a:p>
        </p:txBody>
      </p:sp>
    </p:spTree>
    <p:extLst>
      <p:ext uri="{BB962C8B-B14F-4D97-AF65-F5344CB8AC3E}">
        <p14:creationId xmlns:p14="http://schemas.microsoft.com/office/powerpoint/2010/main" val="26200019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85132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B22E938-FB03-4031-BD34-CF03B1C9FE00}"/>
              </a:ext>
            </a:extLst>
          </p:cNvPr>
          <p:cNvSpPr>
            <a:spLocks noGrp="1"/>
          </p:cNvSpPr>
          <p:nvPr>
            <p:ph type="sldNum" sz="quarter" idx="12"/>
          </p:nvPr>
        </p:nvSpPr>
        <p:spPr/>
        <p:txBody>
          <a:bodyPr/>
          <a:lstStyle/>
          <a:p>
            <a:r>
              <a:rPr lang="en-GB" dirty="0">
                <a:solidFill>
                  <a:schemeClr val="bg1"/>
                </a:solidFill>
              </a:rPr>
              <a:t>www.integrityglobal.com      </a:t>
            </a:r>
            <a:r>
              <a:rPr lang="en-GB" dirty="0">
                <a:solidFill>
                  <a:srgbClr val="007DBA"/>
                </a:solidFill>
              </a:rPr>
              <a:t>|     </a:t>
            </a:r>
            <a:fld id="{21003410-E1F5-4750-8E52-471DE4360EFB}" type="slidenum">
              <a:rPr lang="en-GB" smtClean="0">
                <a:solidFill>
                  <a:srgbClr val="007DBA"/>
                </a:solidFill>
              </a:rPr>
              <a:pPr/>
              <a:t>3</a:t>
            </a:fld>
            <a:endParaRPr lang="en-GB" dirty="0">
              <a:solidFill>
                <a:srgbClr val="007DBA"/>
              </a:solidFill>
            </a:endParaRPr>
          </a:p>
        </p:txBody>
      </p:sp>
      <p:sp>
        <p:nvSpPr>
          <p:cNvPr id="7" name="Title 1">
            <a:extLst>
              <a:ext uri="{FF2B5EF4-FFF2-40B4-BE49-F238E27FC236}">
                <a16:creationId xmlns:a16="http://schemas.microsoft.com/office/drawing/2014/main" id="{9E8C97A2-1E68-3C40-BE10-E857BA40F947}"/>
              </a:ext>
            </a:extLst>
          </p:cNvPr>
          <p:cNvSpPr txBox="1">
            <a:spLocks/>
          </p:cNvSpPr>
          <p:nvPr/>
        </p:nvSpPr>
        <p:spPr>
          <a:xfrm>
            <a:off x="838201" y="36512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007DBA"/>
                </a:solidFill>
                <a:latin typeface="Arial" panose="020B0604020202020204" pitchFamily="34" charset="0"/>
                <a:ea typeface="+mj-ea"/>
                <a:cs typeface="Arial" panose="020B0604020202020204" pitchFamily="34" charset="0"/>
              </a:defRPr>
            </a:lvl1pPr>
          </a:lstStyle>
          <a:p>
            <a:r>
              <a:rPr lang="en-US"/>
              <a:t>Agenda</a:t>
            </a:r>
            <a:endParaRPr lang="en-US" dirty="0"/>
          </a:p>
        </p:txBody>
      </p:sp>
      <p:sp>
        <p:nvSpPr>
          <p:cNvPr id="8" name="Content Placeholder 2">
            <a:extLst>
              <a:ext uri="{FF2B5EF4-FFF2-40B4-BE49-F238E27FC236}">
                <a16:creationId xmlns:a16="http://schemas.microsoft.com/office/drawing/2014/main" id="{5F938203-E7FE-C64C-87DD-A225A004E410}"/>
              </a:ext>
            </a:extLst>
          </p:cNvPr>
          <p:cNvSpPr>
            <a:spLocks noGrp="1"/>
          </p:cNvSpPr>
          <p:nvPr>
            <p:ph idx="1"/>
          </p:nvPr>
        </p:nvSpPr>
        <p:spPr>
          <a:xfrm>
            <a:off x="838201" y="1825625"/>
            <a:ext cx="8770494" cy="4171950"/>
          </a:xfrm>
        </p:spPr>
        <p:txBody>
          <a:bodyPr>
            <a:normAutofit/>
          </a:bodyPr>
          <a:lstStyle/>
          <a:p>
            <a:pPr marL="457200" indent="-457200">
              <a:lnSpc>
                <a:spcPct val="120000"/>
              </a:lnSpc>
              <a:buFont typeface="+mj-lt"/>
              <a:buAutoNum type="arabicPeriod"/>
            </a:pPr>
            <a:r>
              <a:rPr lang="en-GB" sz="2400" dirty="0">
                <a:solidFill>
                  <a:schemeClr val="tx1">
                    <a:lumMod val="75000"/>
                    <a:lumOff val="25000"/>
                  </a:schemeClr>
                </a:solidFill>
              </a:rPr>
              <a:t>What unique challenges does CSSF pose when developing a MEL system?</a:t>
            </a:r>
          </a:p>
          <a:p>
            <a:pPr marL="457200" indent="-457200">
              <a:lnSpc>
                <a:spcPct val="120000"/>
              </a:lnSpc>
              <a:buFont typeface="+mj-lt"/>
              <a:buAutoNum type="arabicPeriod"/>
            </a:pPr>
            <a:r>
              <a:rPr lang="en-GB" sz="2400" dirty="0">
                <a:solidFill>
                  <a:schemeClr val="tx1">
                    <a:lumMod val="75000"/>
                    <a:lumOff val="25000"/>
                  </a:schemeClr>
                </a:solidFill>
              </a:rPr>
              <a:t>How has the thinking of adaptive MEL been applied to this context?</a:t>
            </a:r>
          </a:p>
          <a:p>
            <a:pPr marL="457200" indent="-457200">
              <a:lnSpc>
                <a:spcPct val="120000"/>
              </a:lnSpc>
              <a:buFont typeface="+mj-lt"/>
              <a:buAutoNum type="arabicPeriod"/>
            </a:pPr>
            <a:r>
              <a:rPr lang="en-GB" sz="2400" dirty="0">
                <a:solidFill>
                  <a:schemeClr val="tx1">
                    <a:lumMod val="75000"/>
                    <a:lumOff val="25000"/>
                  </a:schemeClr>
                </a:solidFill>
              </a:rPr>
              <a:t>How does a culture of adaptation scale from programmes to a diverse geographic and thematic fund?</a:t>
            </a:r>
            <a:endParaRPr lang="en-US" sz="2400" dirty="0">
              <a:solidFill>
                <a:schemeClr val="tx1">
                  <a:lumMod val="75000"/>
                  <a:lumOff val="25000"/>
                </a:schemeClr>
              </a:solidFill>
            </a:endParaRPr>
          </a:p>
        </p:txBody>
      </p:sp>
      <p:sp>
        <p:nvSpPr>
          <p:cNvPr id="9" name="Slide Number Placeholder 3">
            <a:extLst>
              <a:ext uri="{FF2B5EF4-FFF2-40B4-BE49-F238E27FC236}">
                <a16:creationId xmlns:a16="http://schemas.microsoft.com/office/drawing/2014/main" id="{8AE13BB9-BF42-0B41-B3A9-47D0D4890314}"/>
              </a:ext>
            </a:extLst>
          </p:cNvPr>
          <p:cNvSpPr txBox="1">
            <a:spLocks/>
          </p:cNvSpPr>
          <p:nvPr/>
        </p:nvSpPr>
        <p:spPr>
          <a:xfrm>
            <a:off x="6781801" y="6360375"/>
            <a:ext cx="45720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err="1"/>
              <a:t>www.integrityglobal.com</a:t>
            </a:r>
            <a:r>
              <a:rPr lang="en-GB" dirty="0"/>
              <a:t>     </a:t>
            </a:r>
            <a:r>
              <a:rPr lang="en-GB" dirty="0">
                <a:solidFill>
                  <a:srgbClr val="007DBA"/>
                </a:solidFill>
              </a:rPr>
              <a:t> |     </a:t>
            </a:r>
            <a:fld id="{21003410-E1F5-4750-8E52-471DE4360EFB}" type="slidenum">
              <a:rPr lang="en-GB" smtClean="0">
                <a:solidFill>
                  <a:srgbClr val="007DBA"/>
                </a:solidFill>
              </a:rPr>
              <a:pPr/>
              <a:t>3</a:t>
            </a:fld>
            <a:endParaRPr lang="en-GB" dirty="0">
              <a:solidFill>
                <a:srgbClr val="007DBA"/>
              </a:solidFill>
            </a:endParaRPr>
          </a:p>
        </p:txBody>
      </p:sp>
      <p:sp>
        <p:nvSpPr>
          <p:cNvPr id="11" name="Title 25">
            <a:extLst>
              <a:ext uri="{FF2B5EF4-FFF2-40B4-BE49-F238E27FC236}">
                <a16:creationId xmlns:a16="http://schemas.microsoft.com/office/drawing/2014/main" id="{C6033322-D700-874B-AD26-46D7942F2A05}"/>
              </a:ext>
            </a:extLst>
          </p:cNvPr>
          <p:cNvSpPr txBox="1">
            <a:spLocks/>
          </p:cNvSpPr>
          <p:nvPr/>
        </p:nvSpPr>
        <p:spPr>
          <a:xfrm>
            <a:off x="889416" y="5935206"/>
            <a:ext cx="5892385" cy="305158"/>
          </a:xfrm>
          <a:prstGeom prst="rect">
            <a:avLst/>
          </a:prstGeom>
        </p:spPr>
        <p:txBody>
          <a:bodyPr>
            <a:normAutofit fontScale="97500"/>
          </a:bodyPr>
          <a:lstStyle>
            <a:lvl1pPr algn="l" defTabSz="914400" rtl="0" eaLnBrk="1" latinLnBrk="0" hangingPunct="1">
              <a:lnSpc>
                <a:spcPct val="90000"/>
              </a:lnSpc>
              <a:spcBef>
                <a:spcPct val="0"/>
              </a:spcBef>
              <a:buNone/>
              <a:defRPr sz="3200" b="1" kern="1200">
                <a:solidFill>
                  <a:srgbClr val="007DBA"/>
                </a:solidFill>
                <a:latin typeface="Arial" panose="020B0604020202020204" pitchFamily="34" charset="0"/>
                <a:ea typeface="+mj-ea"/>
                <a:cs typeface="Arial" panose="020B0604020202020204" pitchFamily="34" charset="0"/>
              </a:defRPr>
            </a:lvl1pPr>
          </a:lstStyle>
          <a:p>
            <a:r>
              <a:rPr lang="en-US" sz="1200" dirty="0">
                <a:solidFill>
                  <a:schemeClr val="bg1">
                    <a:lumMod val="65000"/>
                  </a:schemeClr>
                </a:solidFill>
              </a:rPr>
              <a:t>Enabling an adaptive MEL culture in fragile and conflict-affected contexts</a:t>
            </a:r>
            <a:endParaRPr lang="en-GB" sz="1200" dirty="0">
              <a:solidFill>
                <a:schemeClr val="bg1">
                  <a:lumMod val="65000"/>
                </a:schemeClr>
              </a:solidFill>
            </a:endParaRPr>
          </a:p>
        </p:txBody>
      </p:sp>
      <p:sp>
        <p:nvSpPr>
          <p:cNvPr id="12" name="Subtitle 26">
            <a:extLst>
              <a:ext uri="{FF2B5EF4-FFF2-40B4-BE49-F238E27FC236}">
                <a16:creationId xmlns:a16="http://schemas.microsoft.com/office/drawing/2014/main" id="{EBB5B4E8-2FA5-AA44-B4CE-19FE9E304B96}"/>
              </a:ext>
            </a:extLst>
          </p:cNvPr>
          <p:cNvSpPr txBox="1">
            <a:spLocks/>
          </p:cNvSpPr>
          <p:nvPr/>
        </p:nvSpPr>
        <p:spPr>
          <a:xfrm>
            <a:off x="889416" y="6280705"/>
            <a:ext cx="9144000" cy="3197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a:solidFill>
                  <a:schemeClr val="bg1">
                    <a:lumMod val="65000"/>
                  </a:schemeClr>
                </a:solidFill>
              </a:rPr>
              <a:t>Lessons from the CSSF Global MEL project </a:t>
            </a:r>
          </a:p>
        </p:txBody>
      </p:sp>
    </p:spTree>
    <p:extLst>
      <p:ext uri="{BB962C8B-B14F-4D97-AF65-F5344CB8AC3E}">
        <p14:creationId xmlns:p14="http://schemas.microsoft.com/office/powerpoint/2010/main" val="29662516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501FED6-6830-5044-90C9-7CF0997AD1DF}"/>
              </a:ext>
            </a:extLst>
          </p:cNvPr>
          <p:cNvSpPr/>
          <p:nvPr/>
        </p:nvSpPr>
        <p:spPr>
          <a:xfrm>
            <a:off x="889200" y="1198800"/>
            <a:ext cx="9858301" cy="3970318"/>
          </a:xfrm>
          <a:prstGeom prst="rect">
            <a:avLst/>
          </a:prstGeom>
        </p:spPr>
        <p:txBody>
          <a:bodyPr wrap="square">
            <a:spAutoFit/>
          </a:bodyPr>
          <a:lstStyle/>
          <a:p>
            <a:pPr marL="514350" indent="-514350">
              <a:buFont typeface="+mj-lt"/>
              <a:buAutoNum type="arabicPeriod"/>
            </a:pPr>
            <a:r>
              <a:rPr lang="en-GB" sz="2800" b="1" dirty="0">
                <a:solidFill>
                  <a:schemeClr val="bg1"/>
                </a:solidFill>
              </a:rPr>
              <a:t>What unique challenges does CSSF pose when developing a MEL system? </a:t>
            </a:r>
          </a:p>
          <a:p>
            <a:pPr marL="514350" indent="-514350">
              <a:buFont typeface="+mj-lt"/>
              <a:buAutoNum type="arabicPeriod"/>
            </a:pPr>
            <a:endParaRPr lang="en-GB" sz="2800" b="1" dirty="0">
              <a:solidFill>
                <a:schemeClr val="accent3"/>
              </a:solidFill>
            </a:endParaRPr>
          </a:p>
          <a:p>
            <a:pPr marL="514350" indent="-514350">
              <a:buFont typeface="+mj-lt"/>
              <a:buAutoNum type="arabicPeriod"/>
            </a:pPr>
            <a:r>
              <a:rPr lang="en-GB" sz="2800" b="1" dirty="0">
                <a:solidFill>
                  <a:schemeClr val="bg1">
                    <a:alpha val="25216"/>
                  </a:schemeClr>
                </a:solidFill>
              </a:rPr>
              <a:t>How has the thinking of adaptive MEL been applied to this context?</a:t>
            </a:r>
            <a:br>
              <a:rPr lang="en-GB" sz="2800" b="1" dirty="0">
                <a:solidFill>
                  <a:schemeClr val="bg1">
                    <a:alpha val="25216"/>
                  </a:schemeClr>
                </a:solidFill>
              </a:rPr>
            </a:br>
            <a:endParaRPr lang="en-GB" sz="2800" b="1" dirty="0">
              <a:solidFill>
                <a:schemeClr val="bg1">
                  <a:alpha val="25216"/>
                </a:schemeClr>
              </a:solidFill>
            </a:endParaRPr>
          </a:p>
          <a:p>
            <a:pPr marL="514350" indent="-514350">
              <a:buFont typeface="+mj-lt"/>
              <a:buAutoNum type="arabicPeriod"/>
            </a:pPr>
            <a:r>
              <a:rPr lang="en-GB" sz="2800" b="1" dirty="0">
                <a:solidFill>
                  <a:schemeClr val="bg1">
                    <a:alpha val="25216"/>
                  </a:schemeClr>
                </a:solidFill>
              </a:rPr>
              <a:t>How does a culture of adaptation scale from programmes to a diverse geographic and thematic fund?</a:t>
            </a:r>
            <a:endParaRPr lang="en-US" sz="2800" b="1" dirty="0">
              <a:solidFill>
                <a:schemeClr val="bg1">
                  <a:alpha val="25216"/>
                </a:schemeClr>
              </a:solidFill>
            </a:endParaRPr>
          </a:p>
        </p:txBody>
      </p:sp>
      <p:sp>
        <p:nvSpPr>
          <p:cNvPr id="8" name="Slide Number Placeholder 4">
            <a:extLst>
              <a:ext uri="{FF2B5EF4-FFF2-40B4-BE49-F238E27FC236}">
                <a16:creationId xmlns:a16="http://schemas.microsoft.com/office/drawing/2014/main" id="{2FE8C0CF-B44A-0046-B54C-FEE00A00EEA4}"/>
              </a:ext>
            </a:extLst>
          </p:cNvPr>
          <p:cNvSpPr>
            <a:spLocks noGrp="1"/>
          </p:cNvSpPr>
          <p:nvPr>
            <p:ph type="sldNum" sz="quarter" idx="12"/>
          </p:nvPr>
        </p:nvSpPr>
        <p:spPr/>
        <p:txBody>
          <a:bodyPr/>
          <a:lstStyle/>
          <a:p>
            <a:r>
              <a:rPr lang="en-GB" dirty="0">
                <a:solidFill>
                  <a:schemeClr val="bg1"/>
                </a:solidFill>
              </a:rPr>
              <a:t>www.integrityglobal.com      </a:t>
            </a:r>
            <a:r>
              <a:rPr lang="en-GB" dirty="0">
                <a:solidFill>
                  <a:srgbClr val="007DBA"/>
                </a:solidFill>
              </a:rPr>
              <a:t>|     </a:t>
            </a:r>
            <a:fld id="{21003410-E1F5-4750-8E52-471DE4360EFB}" type="slidenum">
              <a:rPr lang="en-GB" smtClean="0">
                <a:solidFill>
                  <a:srgbClr val="007DBA"/>
                </a:solidFill>
              </a:rPr>
              <a:pPr/>
              <a:t>4</a:t>
            </a:fld>
            <a:endParaRPr lang="en-GB" dirty="0">
              <a:solidFill>
                <a:srgbClr val="007DBA"/>
              </a:solidFill>
            </a:endParaRPr>
          </a:p>
        </p:txBody>
      </p:sp>
      <p:sp>
        <p:nvSpPr>
          <p:cNvPr id="9" name="Slide Number Placeholder 3">
            <a:extLst>
              <a:ext uri="{FF2B5EF4-FFF2-40B4-BE49-F238E27FC236}">
                <a16:creationId xmlns:a16="http://schemas.microsoft.com/office/drawing/2014/main" id="{A5254F9B-0CA3-7441-BD37-D2EE827D4BF1}"/>
              </a:ext>
            </a:extLst>
          </p:cNvPr>
          <p:cNvSpPr txBox="1">
            <a:spLocks/>
          </p:cNvSpPr>
          <p:nvPr/>
        </p:nvSpPr>
        <p:spPr>
          <a:xfrm>
            <a:off x="6781801" y="6360375"/>
            <a:ext cx="45720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err="1">
                <a:solidFill>
                  <a:schemeClr val="bg1"/>
                </a:solidFill>
              </a:rPr>
              <a:t>www.integrityglobal.com</a:t>
            </a:r>
            <a:r>
              <a:rPr lang="en-GB" dirty="0">
                <a:solidFill>
                  <a:schemeClr val="bg1"/>
                </a:solidFill>
              </a:rPr>
              <a:t>      |     </a:t>
            </a:r>
            <a:fld id="{21003410-E1F5-4750-8E52-471DE4360EFB}" type="slidenum">
              <a:rPr lang="en-GB" smtClean="0">
                <a:solidFill>
                  <a:schemeClr val="bg1"/>
                </a:solidFill>
              </a:rPr>
              <a:pPr/>
              <a:t>4</a:t>
            </a:fld>
            <a:endParaRPr lang="en-GB" dirty="0">
              <a:solidFill>
                <a:schemeClr val="bg1"/>
              </a:solidFill>
            </a:endParaRPr>
          </a:p>
        </p:txBody>
      </p:sp>
      <p:sp>
        <p:nvSpPr>
          <p:cNvPr id="14" name="Title 25">
            <a:extLst>
              <a:ext uri="{FF2B5EF4-FFF2-40B4-BE49-F238E27FC236}">
                <a16:creationId xmlns:a16="http://schemas.microsoft.com/office/drawing/2014/main" id="{11545A61-5675-3547-B7E2-60AF4B772368}"/>
              </a:ext>
            </a:extLst>
          </p:cNvPr>
          <p:cNvSpPr txBox="1">
            <a:spLocks/>
          </p:cNvSpPr>
          <p:nvPr/>
        </p:nvSpPr>
        <p:spPr>
          <a:xfrm>
            <a:off x="889416" y="5935206"/>
            <a:ext cx="5892385" cy="305158"/>
          </a:xfrm>
          <a:prstGeom prst="rect">
            <a:avLst/>
          </a:prstGeom>
        </p:spPr>
        <p:txBody>
          <a:bodyPr>
            <a:normAutofit fontScale="97500"/>
          </a:bodyPr>
          <a:lstStyle>
            <a:lvl1pPr algn="l" defTabSz="914400" rtl="0" eaLnBrk="1" latinLnBrk="0" hangingPunct="1">
              <a:lnSpc>
                <a:spcPct val="90000"/>
              </a:lnSpc>
              <a:spcBef>
                <a:spcPct val="0"/>
              </a:spcBef>
              <a:buNone/>
              <a:defRPr sz="3200" b="1" kern="1200">
                <a:solidFill>
                  <a:srgbClr val="007DBA"/>
                </a:solidFill>
                <a:latin typeface="Arial" panose="020B0604020202020204" pitchFamily="34" charset="0"/>
                <a:ea typeface="+mj-ea"/>
                <a:cs typeface="Arial" panose="020B0604020202020204" pitchFamily="34" charset="0"/>
              </a:defRPr>
            </a:lvl1pPr>
          </a:lstStyle>
          <a:p>
            <a:r>
              <a:rPr lang="en-US" sz="1200" dirty="0">
                <a:solidFill>
                  <a:schemeClr val="bg1">
                    <a:alpha val="50000"/>
                  </a:schemeClr>
                </a:solidFill>
              </a:rPr>
              <a:t>Enabling an adaptive MEL culture in fragile and conflict-affected contexts</a:t>
            </a:r>
            <a:endParaRPr lang="en-GB" sz="1200" dirty="0">
              <a:solidFill>
                <a:schemeClr val="bg1">
                  <a:alpha val="50000"/>
                </a:schemeClr>
              </a:solidFill>
            </a:endParaRPr>
          </a:p>
        </p:txBody>
      </p:sp>
      <p:sp>
        <p:nvSpPr>
          <p:cNvPr id="15" name="Subtitle 26">
            <a:extLst>
              <a:ext uri="{FF2B5EF4-FFF2-40B4-BE49-F238E27FC236}">
                <a16:creationId xmlns:a16="http://schemas.microsoft.com/office/drawing/2014/main" id="{8309D823-8333-D94A-A0D7-94CC0585565E}"/>
              </a:ext>
            </a:extLst>
          </p:cNvPr>
          <p:cNvSpPr txBox="1">
            <a:spLocks/>
          </p:cNvSpPr>
          <p:nvPr/>
        </p:nvSpPr>
        <p:spPr>
          <a:xfrm>
            <a:off x="889416" y="6280705"/>
            <a:ext cx="9144000" cy="3197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a:solidFill>
                  <a:schemeClr val="bg1">
                    <a:alpha val="50000"/>
                  </a:schemeClr>
                </a:solidFill>
              </a:rPr>
              <a:t>Lessons from the CSSF Global MEL project </a:t>
            </a:r>
          </a:p>
        </p:txBody>
      </p:sp>
    </p:spTree>
    <p:extLst>
      <p:ext uri="{BB962C8B-B14F-4D97-AF65-F5344CB8AC3E}">
        <p14:creationId xmlns:p14="http://schemas.microsoft.com/office/powerpoint/2010/main" val="35527617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278B6E6-66B5-2044-8391-24E3D712837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874416" y="0"/>
            <a:ext cx="4318000" cy="6858000"/>
          </a:xfrm>
          <a:prstGeom prst="rect">
            <a:avLst/>
          </a:prstGeom>
        </p:spPr>
      </p:pic>
      <p:sp>
        <p:nvSpPr>
          <p:cNvPr id="2" name="Title 1">
            <a:extLst>
              <a:ext uri="{FF2B5EF4-FFF2-40B4-BE49-F238E27FC236}">
                <a16:creationId xmlns:a16="http://schemas.microsoft.com/office/drawing/2014/main" id="{E526A17B-840B-4F07-A814-455A1294CFA6}"/>
              </a:ext>
            </a:extLst>
          </p:cNvPr>
          <p:cNvSpPr>
            <a:spLocks noGrp="1"/>
          </p:cNvSpPr>
          <p:nvPr>
            <p:ph type="title"/>
          </p:nvPr>
        </p:nvSpPr>
        <p:spPr>
          <a:xfrm>
            <a:off x="838800" y="363600"/>
            <a:ext cx="6288740" cy="1325563"/>
          </a:xfrm>
        </p:spPr>
        <p:txBody>
          <a:bodyPr/>
          <a:lstStyle/>
          <a:p>
            <a:r>
              <a:rPr lang="en-GB" dirty="0"/>
              <a:t>Background: What is the CSSF?</a:t>
            </a:r>
          </a:p>
        </p:txBody>
      </p:sp>
      <p:sp>
        <p:nvSpPr>
          <p:cNvPr id="3" name="Content Placeholder 2">
            <a:extLst>
              <a:ext uri="{FF2B5EF4-FFF2-40B4-BE49-F238E27FC236}">
                <a16:creationId xmlns:a16="http://schemas.microsoft.com/office/drawing/2014/main" id="{53C11ADD-A39E-4393-8CFE-F11FE223CB95}"/>
              </a:ext>
            </a:extLst>
          </p:cNvPr>
          <p:cNvSpPr>
            <a:spLocks noGrp="1"/>
          </p:cNvSpPr>
          <p:nvPr>
            <p:ph idx="1"/>
          </p:nvPr>
        </p:nvSpPr>
        <p:spPr>
          <a:xfrm>
            <a:off x="889416" y="1692000"/>
            <a:ext cx="8108280" cy="4171950"/>
          </a:xfrm>
        </p:spPr>
        <p:txBody>
          <a:bodyPr>
            <a:normAutofit/>
          </a:bodyPr>
          <a:lstStyle/>
          <a:p>
            <a:pPr lvl="0">
              <a:lnSpc>
                <a:spcPct val="107000"/>
              </a:lnSpc>
              <a:spcAft>
                <a:spcPts val="800"/>
              </a:spcAft>
              <a:buClr>
                <a:srgbClr val="003057"/>
              </a:buClr>
            </a:pPr>
            <a:r>
              <a:rPr lang="en-GB" sz="2200" dirty="0">
                <a:solidFill>
                  <a:schemeClr val="tx1">
                    <a:lumMod val="75000"/>
                    <a:lumOff val="25000"/>
                  </a:schemeClr>
                </a:solidFill>
                <a:effectLst/>
                <a:latin typeface="Agenda Regular"/>
                <a:ea typeface="Agenda Regular"/>
                <a:cs typeface="Times New Roman" panose="02020603050405020304" pitchFamily="18" charset="0"/>
              </a:rPr>
              <a:t>The Conflict, Stability and Security Fund (CSSF) is a unique cross-government fund created in to prevent conflicts and tackle threats to UK interests that arise from instability </a:t>
            </a:r>
          </a:p>
          <a:p>
            <a:pPr lvl="0">
              <a:lnSpc>
                <a:spcPct val="107000"/>
              </a:lnSpc>
              <a:spcAft>
                <a:spcPts val="600"/>
              </a:spcAft>
              <a:buClr>
                <a:srgbClr val="003057"/>
              </a:buClr>
            </a:pPr>
            <a:r>
              <a:rPr lang="en-GB" sz="2200" dirty="0">
                <a:solidFill>
                  <a:schemeClr val="tx1">
                    <a:lumMod val="75000"/>
                    <a:lumOff val="25000"/>
                  </a:schemeClr>
                </a:solidFill>
                <a:effectLst/>
                <a:latin typeface="Agenda Regular"/>
                <a:ea typeface="Agenda Regular"/>
                <a:cs typeface="Times New Roman" panose="02020603050405020304" pitchFamily="18" charset="0"/>
              </a:rPr>
              <a:t>£1.26 billion fund delivers 90 programmes in 70 countries </a:t>
            </a:r>
          </a:p>
          <a:p>
            <a:pPr lvl="0">
              <a:lnSpc>
                <a:spcPct val="107000"/>
              </a:lnSpc>
              <a:spcAft>
                <a:spcPts val="600"/>
              </a:spcAft>
              <a:buClr>
                <a:srgbClr val="003057"/>
              </a:buClr>
            </a:pPr>
            <a:r>
              <a:rPr lang="en-GB" sz="2200" dirty="0">
                <a:solidFill>
                  <a:schemeClr val="tx1">
                    <a:lumMod val="75000"/>
                    <a:lumOff val="25000"/>
                  </a:schemeClr>
                </a:solidFill>
                <a:effectLst/>
                <a:latin typeface="Agenda Regular"/>
                <a:ea typeface="Agenda Regular"/>
                <a:cs typeface="Times New Roman" panose="02020603050405020304" pitchFamily="18" charset="0"/>
              </a:rPr>
              <a:t>Split between ODA and non-ODA funding</a:t>
            </a:r>
          </a:p>
          <a:p>
            <a:pPr lvl="0">
              <a:lnSpc>
                <a:spcPct val="107000"/>
              </a:lnSpc>
              <a:spcAft>
                <a:spcPts val="600"/>
              </a:spcAft>
              <a:buClr>
                <a:srgbClr val="003057"/>
              </a:buClr>
            </a:pPr>
            <a:r>
              <a:rPr lang="en-GB" sz="2200" dirty="0">
                <a:solidFill>
                  <a:schemeClr val="tx1">
                    <a:lumMod val="75000"/>
                    <a:lumOff val="25000"/>
                  </a:schemeClr>
                </a:solidFill>
                <a:effectLst/>
                <a:latin typeface="Agenda Regular"/>
                <a:ea typeface="Agenda Regular"/>
                <a:cs typeface="Times New Roman" panose="02020603050405020304" pitchFamily="18" charset="0"/>
              </a:rPr>
              <a:t>Cross-departmental integrated delivery with devolved responsibility </a:t>
            </a:r>
          </a:p>
          <a:p>
            <a:pPr lvl="0">
              <a:lnSpc>
                <a:spcPct val="107000"/>
              </a:lnSpc>
              <a:spcAft>
                <a:spcPts val="600"/>
              </a:spcAft>
              <a:buClr>
                <a:srgbClr val="003057"/>
              </a:buClr>
            </a:pPr>
            <a:r>
              <a:rPr lang="en-GB" sz="2200" dirty="0">
                <a:solidFill>
                  <a:schemeClr val="tx1">
                    <a:lumMod val="75000"/>
                    <a:lumOff val="25000"/>
                  </a:schemeClr>
                </a:solidFill>
                <a:effectLst/>
                <a:latin typeface="Agenda Regular"/>
                <a:ea typeface="Agenda Regular"/>
                <a:cs typeface="Times New Roman" panose="02020603050405020304" pitchFamily="18" charset="0"/>
              </a:rPr>
              <a:t>Unique operating structure from fund - portfolio – programme - project levels</a:t>
            </a:r>
          </a:p>
        </p:txBody>
      </p:sp>
      <p:sp>
        <p:nvSpPr>
          <p:cNvPr id="4" name="Slide Number Placeholder 3">
            <a:extLst>
              <a:ext uri="{FF2B5EF4-FFF2-40B4-BE49-F238E27FC236}">
                <a16:creationId xmlns:a16="http://schemas.microsoft.com/office/drawing/2014/main" id="{703B7A00-87FC-4AE9-9D1C-BBBC0FD850E6}"/>
              </a:ext>
            </a:extLst>
          </p:cNvPr>
          <p:cNvSpPr>
            <a:spLocks noGrp="1"/>
          </p:cNvSpPr>
          <p:nvPr>
            <p:ph type="sldNum" sz="quarter" idx="12"/>
          </p:nvPr>
        </p:nvSpPr>
        <p:spPr/>
        <p:txBody>
          <a:bodyPr/>
          <a:lstStyle/>
          <a:p>
            <a:r>
              <a:rPr lang="en-GB" dirty="0" err="1">
                <a:solidFill>
                  <a:schemeClr val="bg1"/>
                </a:solidFill>
              </a:rPr>
              <a:t>www.integrityglobal.com</a:t>
            </a:r>
            <a:r>
              <a:rPr lang="en-GB" dirty="0">
                <a:solidFill>
                  <a:schemeClr val="bg1"/>
                </a:solidFill>
              </a:rPr>
              <a:t>      |     </a:t>
            </a:r>
            <a:fld id="{21003410-E1F5-4750-8E52-471DE4360EFB}" type="slidenum">
              <a:rPr lang="en-GB" smtClean="0">
                <a:solidFill>
                  <a:schemeClr val="bg1"/>
                </a:solidFill>
              </a:rPr>
              <a:pPr/>
              <a:t>5</a:t>
            </a:fld>
            <a:endParaRPr lang="en-GB" dirty="0">
              <a:solidFill>
                <a:schemeClr val="bg1"/>
              </a:solidFill>
            </a:endParaRPr>
          </a:p>
        </p:txBody>
      </p:sp>
      <p:grpSp>
        <p:nvGrpSpPr>
          <p:cNvPr id="9" name="Group 8">
            <a:extLst>
              <a:ext uri="{FF2B5EF4-FFF2-40B4-BE49-F238E27FC236}">
                <a16:creationId xmlns:a16="http://schemas.microsoft.com/office/drawing/2014/main" id="{FD8A8610-1554-6648-9ED2-33EFB9BA8789}"/>
              </a:ext>
            </a:extLst>
          </p:cNvPr>
          <p:cNvGrpSpPr/>
          <p:nvPr/>
        </p:nvGrpSpPr>
        <p:grpSpPr>
          <a:xfrm>
            <a:off x="889416" y="5935206"/>
            <a:ext cx="9144000" cy="665243"/>
            <a:chOff x="889416" y="5935206"/>
            <a:chExt cx="9144000" cy="665243"/>
          </a:xfrm>
        </p:grpSpPr>
        <p:sp>
          <p:nvSpPr>
            <p:cNvPr id="7" name="Title 25">
              <a:extLst>
                <a:ext uri="{FF2B5EF4-FFF2-40B4-BE49-F238E27FC236}">
                  <a16:creationId xmlns:a16="http://schemas.microsoft.com/office/drawing/2014/main" id="{6AB945D0-DAF1-4D43-A0D0-BE5249961CE0}"/>
                </a:ext>
              </a:extLst>
            </p:cNvPr>
            <p:cNvSpPr txBox="1">
              <a:spLocks/>
            </p:cNvSpPr>
            <p:nvPr/>
          </p:nvSpPr>
          <p:spPr>
            <a:xfrm>
              <a:off x="889416" y="5935206"/>
              <a:ext cx="5892385" cy="305158"/>
            </a:xfrm>
            <a:prstGeom prst="rect">
              <a:avLst/>
            </a:prstGeom>
          </p:spPr>
          <p:txBody>
            <a:bodyPr>
              <a:normAutofit fontScale="97500"/>
            </a:bodyPr>
            <a:lstStyle>
              <a:lvl1pPr algn="l" defTabSz="914400" rtl="0" eaLnBrk="1" latinLnBrk="0" hangingPunct="1">
                <a:lnSpc>
                  <a:spcPct val="90000"/>
                </a:lnSpc>
                <a:spcBef>
                  <a:spcPct val="0"/>
                </a:spcBef>
                <a:buNone/>
                <a:defRPr sz="3200" b="1" kern="1200">
                  <a:solidFill>
                    <a:srgbClr val="007DBA"/>
                  </a:solidFill>
                  <a:latin typeface="Arial" panose="020B0604020202020204" pitchFamily="34" charset="0"/>
                  <a:ea typeface="+mj-ea"/>
                  <a:cs typeface="Arial" panose="020B0604020202020204" pitchFamily="34" charset="0"/>
                </a:defRPr>
              </a:lvl1pPr>
            </a:lstStyle>
            <a:p>
              <a:r>
                <a:rPr lang="en-US" sz="1200" dirty="0">
                  <a:solidFill>
                    <a:schemeClr val="bg1">
                      <a:lumMod val="85000"/>
                    </a:schemeClr>
                  </a:solidFill>
                </a:rPr>
                <a:t>Enabling an adaptive MEL culture in fragile and conflict-affected contexts</a:t>
              </a:r>
              <a:endParaRPr lang="en-GB" sz="1200" dirty="0">
                <a:solidFill>
                  <a:schemeClr val="bg1">
                    <a:lumMod val="85000"/>
                  </a:schemeClr>
                </a:solidFill>
              </a:endParaRPr>
            </a:p>
          </p:txBody>
        </p:sp>
        <p:sp>
          <p:nvSpPr>
            <p:cNvPr id="8" name="Subtitle 26">
              <a:extLst>
                <a:ext uri="{FF2B5EF4-FFF2-40B4-BE49-F238E27FC236}">
                  <a16:creationId xmlns:a16="http://schemas.microsoft.com/office/drawing/2014/main" id="{55319D81-458D-364F-B8EA-846AD3C161C5}"/>
                </a:ext>
              </a:extLst>
            </p:cNvPr>
            <p:cNvSpPr txBox="1">
              <a:spLocks/>
            </p:cNvSpPr>
            <p:nvPr/>
          </p:nvSpPr>
          <p:spPr>
            <a:xfrm>
              <a:off x="889416" y="6280705"/>
              <a:ext cx="9144000" cy="3197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a:solidFill>
                    <a:schemeClr val="bg1">
                      <a:lumMod val="85000"/>
                    </a:schemeClr>
                  </a:solidFill>
                </a:rPr>
                <a:t>Lessons from the CSSF Global MEL project </a:t>
              </a:r>
            </a:p>
          </p:txBody>
        </p:sp>
      </p:grpSp>
      <p:cxnSp>
        <p:nvCxnSpPr>
          <p:cNvPr id="10" name="Straight Connector 9">
            <a:extLst>
              <a:ext uri="{FF2B5EF4-FFF2-40B4-BE49-F238E27FC236}">
                <a16:creationId xmlns:a16="http://schemas.microsoft.com/office/drawing/2014/main" id="{414F4D2A-984A-CD48-9170-27840AAEEA55}"/>
              </a:ext>
            </a:extLst>
          </p:cNvPr>
          <p:cNvCxnSpPr>
            <a:cxnSpLocks/>
          </p:cNvCxnSpPr>
          <p:nvPr/>
        </p:nvCxnSpPr>
        <p:spPr>
          <a:xfrm>
            <a:off x="8364894" y="6225453"/>
            <a:ext cx="298890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0087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1540B-17E0-45CD-B1C9-D2E514A12469}"/>
              </a:ext>
            </a:extLst>
          </p:cNvPr>
          <p:cNvSpPr>
            <a:spLocks noGrp="1"/>
          </p:cNvSpPr>
          <p:nvPr>
            <p:ph type="title"/>
          </p:nvPr>
        </p:nvSpPr>
        <p:spPr/>
        <p:txBody>
          <a:bodyPr/>
          <a:lstStyle/>
          <a:p>
            <a:r>
              <a:rPr lang="en-GB" dirty="0"/>
              <a:t>How are CSSF programmes unique? </a:t>
            </a:r>
          </a:p>
        </p:txBody>
      </p:sp>
      <p:sp>
        <p:nvSpPr>
          <p:cNvPr id="3" name="Content Placeholder 2">
            <a:extLst>
              <a:ext uri="{FF2B5EF4-FFF2-40B4-BE49-F238E27FC236}">
                <a16:creationId xmlns:a16="http://schemas.microsoft.com/office/drawing/2014/main" id="{1218F5E4-9172-451A-9877-6FAE9BA4070D}"/>
              </a:ext>
            </a:extLst>
          </p:cNvPr>
          <p:cNvSpPr>
            <a:spLocks noGrp="1"/>
          </p:cNvSpPr>
          <p:nvPr>
            <p:ph idx="1"/>
          </p:nvPr>
        </p:nvSpPr>
        <p:spPr>
          <a:xfrm>
            <a:off x="838199" y="1692000"/>
            <a:ext cx="7942730" cy="4171950"/>
          </a:xfrm>
        </p:spPr>
        <p:txBody>
          <a:bodyPr>
            <a:noAutofit/>
          </a:bodyPr>
          <a:lstStyle/>
          <a:p>
            <a:pPr marL="0" indent="0">
              <a:spcAft>
                <a:spcPts val="600"/>
              </a:spcAft>
              <a:buSzPts val="1000"/>
              <a:buNone/>
              <a:tabLst>
                <a:tab pos="914400" algn="l"/>
              </a:tabLst>
            </a:pPr>
            <a:r>
              <a:rPr lang="en-GB" sz="2200" b="1" dirty="0">
                <a:solidFill>
                  <a:srgbClr val="003057"/>
                </a:solidFill>
                <a:latin typeface="Agenda Regular"/>
                <a:ea typeface="Agenda Regular"/>
                <a:cs typeface="Times New Roman" panose="02020603050405020304" pitchFamily="18" charset="0"/>
              </a:rPr>
              <a:t>SOMALIA SSR</a:t>
            </a:r>
            <a:endParaRPr lang="en-GB" sz="2200" b="1" dirty="0">
              <a:solidFill>
                <a:srgbClr val="003057"/>
              </a:solidFill>
              <a:effectLst/>
              <a:latin typeface="Agenda Regular"/>
              <a:ea typeface="Agenda Regular"/>
              <a:cs typeface="Times New Roman" panose="02020603050405020304" pitchFamily="18" charset="0"/>
            </a:endParaRPr>
          </a:p>
          <a:p>
            <a:pPr>
              <a:spcAft>
                <a:spcPts val="600"/>
              </a:spcAft>
              <a:buClr>
                <a:srgbClr val="003057"/>
              </a:buClr>
              <a:buSzPct val="100000"/>
              <a:tabLst>
                <a:tab pos="914400" algn="l"/>
              </a:tabLst>
            </a:pPr>
            <a:r>
              <a:rPr lang="en-GB" sz="2200" dirty="0">
                <a:solidFill>
                  <a:schemeClr val="tx1">
                    <a:lumMod val="75000"/>
                    <a:lumOff val="25000"/>
                  </a:schemeClr>
                </a:solidFill>
                <a:effectLst/>
                <a:latin typeface="Agenda Regular"/>
                <a:ea typeface="Agenda Regular"/>
                <a:cs typeface="Times New Roman" panose="02020603050405020304" pitchFamily="18" charset="0"/>
              </a:rPr>
              <a:t>Working with government to provide strategic direction for Somali security sector development </a:t>
            </a:r>
          </a:p>
          <a:p>
            <a:pPr>
              <a:spcAft>
                <a:spcPts val="600"/>
              </a:spcAft>
              <a:buClr>
                <a:srgbClr val="003057"/>
              </a:buClr>
              <a:buSzPct val="100000"/>
              <a:tabLst>
                <a:tab pos="914400" algn="l"/>
              </a:tabLst>
            </a:pPr>
            <a:r>
              <a:rPr lang="en-GB" sz="2200" dirty="0">
                <a:solidFill>
                  <a:schemeClr val="tx1">
                    <a:lumMod val="75000"/>
                    <a:lumOff val="25000"/>
                  </a:schemeClr>
                </a:solidFill>
                <a:effectLst/>
                <a:latin typeface="Agenda Regular"/>
                <a:ea typeface="Agenda Regular"/>
                <a:cs typeface="Times New Roman" panose="02020603050405020304" pitchFamily="18" charset="0"/>
              </a:rPr>
              <a:t>Coordinating security across federal member states and AMISOM</a:t>
            </a:r>
          </a:p>
          <a:p>
            <a:pPr>
              <a:spcAft>
                <a:spcPts val="600"/>
              </a:spcAft>
              <a:buClr>
                <a:srgbClr val="003057"/>
              </a:buClr>
              <a:buSzPct val="100000"/>
              <a:tabLst>
                <a:tab pos="914400" algn="l"/>
              </a:tabLst>
            </a:pPr>
            <a:r>
              <a:rPr lang="en-GB" sz="2200" dirty="0">
                <a:solidFill>
                  <a:schemeClr val="tx1">
                    <a:lumMod val="75000"/>
                    <a:lumOff val="25000"/>
                  </a:schemeClr>
                </a:solidFill>
                <a:effectLst/>
                <a:latin typeface="Agenda Regular"/>
                <a:ea typeface="Agenda Regular"/>
                <a:cs typeface="Times New Roman" panose="02020603050405020304" pitchFamily="18" charset="0"/>
              </a:rPr>
              <a:t>Integrated delivery across departments (FCO, MOD, DFID)</a:t>
            </a:r>
          </a:p>
          <a:p>
            <a:pPr>
              <a:spcAft>
                <a:spcPts val="600"/>
              </a:spcAft>
              <a:buClr>
                <a:srgbClr val="003057"/>
              </a:buClr>
              <a:buSzPct val="100000"/>
              <a:tabLst>
                <a:tab pos="914400" algn="l"/>
              </a:tabLst>
            </a:pPr>
            <a:r>
              <a:rPr lang="en-GB" sz="2200" dirty="0">
                <a:solidFill>
                  <a:schemeClr val="tx1">
                    <a:lumMod val="75000"/>
                    <a:lumOff val="25000"/>
                  </a:schemeClr>
                </a:solidFill>
                <a:effectLst/>
                <a:latin typeface="Agenda Regular"/>
                <a:ea typeface="Agenda Regular"/>
                <a:cs typeface="Times New Roman" panose="02020603050405020304" pitchFamily="18" charset="0"/>
              </a:rPr>
              <a:t>Working across fragile political settlements</a:t>
            </a:r>
          </a:p>
          <a:p>
            <a:pPr>
              <a:spcAft>
                <a:spcPts val="600"/>
              </a:spcAft>
              <a:buClr>
                <a:srgbClr val="003057"/>
              </a:buClr>
              <a:buSzPct val="100000"/>
              <a:tabLst>
                <a:tab pos="914400" algn="l"/>
              </a:tabLst>
            </a:pPr>
            <a:r>
              <a:rPr lang="en-GB" sz="2200" dirty="0">
                <a:solidFill>
                  <a:schemeClr val="tx1">
                    <a:lumMod val="75000"/>
                    <a:lumOff val="25000"/>
                  </a:schemeClr>
                </a:solidFill>
                <a:effectLst/>
                <a:latin typeface="Agenda Regular"/>
                <a:ea typeface="Agenda Regular"/>
                <a:cs typeface="Times New Roman" panose="02020603050405020304" pitchFamily="18" charset="0"/>
              </a:rPr>
              <a:t>Flexible deployment of resources to address new or unanticipated events</a:t>
            </a:r>
          </a:p>
          <a:p>
            <a:pPr>
              <a:spcAft>
                <a:spcPts val="600"/>
              </a:spcAft>
              <a:buClr>
                <a:srgbClr val="003057"/>
              </a:buClr>
              <a:buSzPct val="100000"/>
              <a:tabLst>
                <a:tab pos="914400" algn="l"/>
              </a:tabLst>
            </a:pPr>
            <a:r>
              <a:rPr lang="en-GB" sz="2200" dirty="0">
                <a:solidFill>
                  <a:schemeClr val="tx1">
                    <a:lumMod val="75000"/>
                    <a:lumOff val="25000"/>
                  </a:schemeClr>
                </a:solidFill>
                <a:effectLst/>
                <a:latin typeface="Agenda Regular"/>
                <a:ea typeface="Agenda Regular"/>
                <a:cs typeface="Times New Roman" panose="02020603050405020304" pitchFamily="18" charset="0"/>
              </a:rPr>
              <a:t>High level of risk  </a:t>
            </a:r>
          </a:p>
        </p:txBody>
      </p:sp>
      <p:sp>
        <p:nvSpPr>
          <p:cNvPr id="4" name="Slide Number Placeholder 3">
            <a:extLst>
              <a:ext uri="{FF2B5EF4-FFF2-40B4-BE49-F238E27FC236}">
                <a16:creationId xmlns:a16="http://schemas.microsoft.com/office/drawing/2014/main" id="{76EA3D88-A3A5-485B-B40F-4767F9773AC9}"/>
              </a:ext>
            </a:extLst>
          </p:cNvPr>
          <p:cNvSpPr>
            <a:spLocks noGrp="1"/>
          </p:cNvSpPr>
          <p:nvPr>
            <p:ph type="sldNum" sz="quarter" idx="12"/>
          </p:nvPr>
        </p:nvSpPr>
        <p:spPr/>
        <p:txBody>
          <a:bodyPr/>
          <a:lstStyle/>
          <a:p>
            <a:r>
              <a:rPr lang="en-GB"/>
              <a:t>www.integrityglobal.com     </a:t>
            </a:r>
            <a:r>
              <a:rPr lang="en-GB">
                <a:solidFill>
                  <a:srgbClr val="007DBA"/>
                </a:solidFill>
              </a:rPr>
              <a:t> |     </a:t>
            </a:r>
            <a:fld id="{21003410-E1F5-4750-8E52-471DE4360EFB}" type="slidenum">
              <a:rPr lang="en-GB" smtClean="0">
                <a:solidFill>
                  <a:srgbClr val="007DBA"/>
                </a:solidFill>
              </a:rPr>
              <a:pPr/>
              <a:t>6</a:t>
            </a:fld>
            <a:endParaRPr lang="en-GB" dirty="0">
              <a:solidFill>
                <a:srgbClr val="007DBA"/>
              </a:solidFill>
            </a:endParaRPr>
          </a:p>
        </p:txBody>
      </p:sp>
      <p:grpSp>
        <p:nvGrpSpPr>
          <p:cNvPr id="5" name="Group 4">
            <a:extLst>
              <a:ext uri="{FF2B5EF4-FFF2-40B4-BE49-F238E27FC236}">
                <a16:creationId xmlns:a16="http://schemas.microsoft.com/office/drawing/2014/main" id="{3A5DDCF7-9AAA-9B49-AA0C-75E8C3CD5BF6}"/>
              </a:ext>
            </a:extLst>
          </p:cNvPr>
          <p:cNvGrpSpPr/>
          <p:nvPr/>
        </p:nvGrpSpPr>
        <p:grpSpPr>
          <a:xfrm>
            <a:off x="889416" y="5935206"/>
            <a:ext cx="9144000" cy="665243"/>
            <a:chOff x="889416" y="5935206"/>
            <a:chExt cx="9144000" cy="665243"/>
          </a:xfrm>
        </p:grpSpPr>
        <p:sp>
          <p:nvSpPr>
            <p:cNvPr id="6" name="Title 25">
              <a:extLst>
                <a:ext uri="{FF2B5EF4-FFF2-40B4-BE49-F238E27FC236}">
                  <a16:creationId xmlns:a16="http://schemas.microsoft.com/office/drawing/2014/main" id="{2FF72817-80B4-9A40-A235-7FEC46D403A9}"/>
                </a:ext>
              </a:extLst>
            </p:cNvPr>
            <p:cNvSpPr txBox="1">
              <a:spLocks/>
            </p:cNvSpPr>
            <p:nvPr/>
          </p:nvSpPr>
          <p:spPr>
            <a:xfrm>
              <a:off x="889416" y="5935206"/>
              <a:ext cx="5892385" cy="305158"/>
            </a:xfrm>
            <a:prstGeom prst="rect">
              <a:avLst/>
            </a:prstGeom>
          </p:spPr>
          <p:txBody>
            <a:bodyPr>
              <a:normAutofit fontScale="97500"/>
            </a:bodyPr>
            <a:lstStyle>
              <a:lvl1pPr algn="l" defTabSz="914400" rtl="0" eaLnBrk="1" latinLnBrk="0" hangingPunct="1">
                <a:lnSpc>
                  <a:spcPct val="90000"/>
                </a:lnSpc>
                <a:spcBef>
                  <a:spcPct val="0"/>
                </a:spcBef>
                <a:buNone/>
                <a:defRPr sz="3200" b="1" kern="1200">
                  <a:solidFill>
                    <a:srgbClr val="007DBA"/>
                  </a:solidFill>
                  <a:latin typeface="Arial" panose="020B0604020202020204" pitchFamily="34" charset="0"/>
                  <a:ea typeface="+mj-ea"/>
                  <a:cs typeface="Arial" panose="020B0604020202020204" pitchFamily="34" charset="0"/>
                </a:defRPr>
              </a:lvl1pPr>
            </a:lstStyle>
            <a:p>
              <a:r>
                <a:rPr lang="en-US" sz="1200" dirty="0">
                  <a:solidFill>
                    <a:schemeClr val="bg1">
                      <a:lumMod val="85000"/>
                    </a:schemeClr>
                  </a:solidFill>
                </a:rPr>
                <a:t>Enabling an adaptive MEL culture in fragile and conflict-affected contexts</a:t>
              </a:r>
              <a:endParaRPr lang="en-GB" sz="1200" dirty="0">
                <a:solidFill>
                  <a:schemeClr val="bg1">
                    <a:lumMod val="85000"/>
                  </a:schemeClr>
                </a:solidFill>
              </a:endParaRPr>
            </a:p>
          </p:txBody>
        </p:sp>
        <p:sp>
          <p:nvSpPr>
            <p:cNvPr id="7" name="Subtitle 26">
              <a:extLst>
                <a:ext uri="{FF2B5EF4-FFF2-40B4-BE49-F238E27FC236}">
                  <a16:creationId xmlns:a16="http://schemas.microsoft.com/office/drawing/2014/main" id="{DED80576-3A67-AA4F-86BD-C4F832F45255}"/>
                </a:ext>
              </a:extLst>
            </p:cNvPr>
            <p:cNvSpPr txBox="1">
              <a:spLocks/>
            </p:cNvSpPr>
            <p:nvPr/>
          </p:nvSpPr>
          <p:spPr>
            <a:xfrm>
              <a:off x="889416" y="6280705"/>
              <a:ext cx="9144000" cy="3197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a:solidFill>
                    <a:schemeClr val="bg1">
                      <a:lumMod val="85000"/>
                    </a:schemeClr>
                  </a:solidFill>
                </a:rPr>
                <a:t>Lessons from the CSSF Global MEL project </a:t>
              </a:r>
            </a:p>
          </p:txBody>
        </p:sp>
      </p:grpSp>
      <p:pic>
        <p:nvPicPr>
          <p:cNvPr id="8" name="Picture 7">
            <a:extLst>
              <a:ext uri="{FF2B5EF4-FFF2-40B4-BE49-F238E27FC236}">
                <a16:creationId xmlns:a16="http://schemas.microsoft.com/office/drawing/2014/main" id="{69F2373B-6B77-4E4C-8138-C13A4F7962E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874416" y="0"/>
            <a:ext cx="4318000" cy="6858000"/>
          </a:xfrm>
          <a:prstGeom prst="rect">
            <a:avLst/>
          </a:prstGeom>
        </p:spPr>
      </p:pic>
      <p:sp>
        <p:nvSpPr>
          <p:cNvPr id="15" name="Slide Number Placeholder 3">
            <a:extLst>
              <a:ext uri="{FF2B5EF4-FFF2-40B4-BE49-F238E27FC236}">
                <a16:creationId xmlns:a16="http://schemas.microsoft.com/office/drawing/2014/main" id="{5C3A6060-8CDC-4349-9BCB-B9C7EBC63050}"/>
              </a:ext>
            </a:extLst>
          </p:cNvPr>
          <p:cNvSpPr txBox="1">
            <a:spLocks/>
          </p:cNvSpPr>
          <p:nvPr/>
        </p:nvSpPr>
        <p:spPr>
          <a:xfrm>
            <a:off x="6781801" y="6360375"/>
            <a:ext cx="45720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chemeClr val="bg1"/>
                </a:solidFill>
              </a:rPr>
              <a:t>www.integrityglobal.com      |     </a:t>
            </a:r>
            <a:fld id="{21003410-E1F5-4750-8E52-471DE4360EFB}" type="slidenum">
              <a:rPr lang="en-GB" smtClean="0">
                <a:solidFill>
                  <a:schemeClr val="bg1"/>
                </a:solidFill>
              </a:rPr>
              <a:pPr/>
              <a:t>6</a:t>
            </a:fld>
            <a:endParaRPr lang="en-GB" dirty="0">
              <a:solidFill>
                <a:schemeClr val="bg1"/>
              </a:solidFill>
            </a:endParaRPr>
          </a:p>
        </p:txBody>
      </p:sp>
      <p:cxnSp>
        <p:nvCxnSpPr>
          <p:cNvPr id="10" name="Straight Connector 9">
            <a:extLst>
              <a:ext uri="{FF2B5EF4-FFF2-40B4-BE49-F238E27FC236}">
                <a16:creationId xmlns:a16="http://schemas.microsoft.com/office/drawing/2014/main" id="{F0D6E8F5-B7F2-2F45-814D-ADCB1378B257}"/>
              </a:ext>
            </a:extLst>
          </p:cNvPr>
          <p:cNvCxnSpPr>
            <a:cxnSpLocks/>
          </p:cNvCxnSpPr>
          <p:nvPr/>
        </p:nvCxnSpPr>
        <p:spPr>
          <a:xfrm>
            <a:off x="8364894" y="6225453"/>
            <a:ext cx="298890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09387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5A696-2738-4158-89F3-C1E948329EBC}"/>
              </a:ext>
            </a:extLst>
          </p:cNvPr>
          <p:cNvSpPr>
            <a:spLocks noGrp="1"/>
          </p:cNvSpPr>
          <p:nvPr>
            <p:ph type="title"/>
          </p:nvPr>
        </p:nvSpPr>
        <p:spPr/>
        <p:txBody>
          <a:bodyPr/>
          <a:lstStyle/>
          <a:p>
            <a:r>
              <a:rPr lang="en-GB" dirty="0"/>
              <a:t>Addressing complexity within CSSF</a:t>
            </a:r>
          </a:p>
        </p:txBody>
      </p:sp>
      <p:sp>
        <p:nvSpPr>
          <p:cNvPr id="3" name="Content Placeholder 2">
            <a:extLst>
              <a:ext uri="{FF2B5EF4-FFF2-40B4-BE49-F238E27FC236}">
                <a16:creationId xmlns:a16="http://schemas.microsoft.com/office/drawing/2014/main" id="{B0AFD685-6941-4009-B20B-EB16DB89E91F}"/>
              </a:ext>
            </a:extLst>
          </p:cNvPr>
          <p:cNvSpPr>
            <a:spLocks noGrp="1"/>
          </p:cNvSpPr>
          <p:nvPr>
            <p:ph idx="1"/>
          </p:nvPr>
        </p:nvSpPr>
        <p:spPr>
          <a:xfrm>
            <a:off x="838199" y="1690689"/>
            <a:ext cx="8001001" cy="4391611"/>
          </a:xfrm>
        </p:spPr>
        <p:txBody>
          <a:bodyPr>
            <a:normAutofit/>
          </a:bodyPr>
          <a:lstStyle/>
          <a:p>
            <a:pPr>
              <a:spcAft>
                <a:spcPts val="600"/>
              </a:spcAft>
              <a:buClr>
                <a:srgbClr val="003057"/>
              </a:buClr>
              <a:buSzPct val="100000"/>
              <a:tabLst>
                <a:tab pos="914400" algn="l"/>
              </a:tabLst>
            </a:pPr>
            <a:r>
              <a:rPr lang="en-US" sz="2200" dirty="0">
                <a:solidFill>
                  <a:schemeClr val="tx1">
                    <a:lumMod val="75000"/>
                    <a:lumOff val="25000"/>
                  </a:schemeClr>
                </a:solidFill>
                <a:latin typeface="Agenda Regular"/>
                <a:cs typeface="Times New Roman" panose="02020603050405020304" pitchFamily="18" charset="0"/>
              </a:rPr>
              <a:t>Operating with limited information or unreliable evidence sources</a:t>
            </a:r>
          </a:p>
          <a:p>
            <a:pPr>
              <a:spcAft>
                <a:spcPts val="600"/>
              </a:spcAft>
              <a:buClr>
                <a:srgbClr val="003057"/>
              </a:buClr>
              <a:buSzPct val="100000"/>
              <a:tabLst>
                <a:tab pos="914400" algn="l"/>
              </a:tabLst>
            </a:pPr>
            <a:r>
              <a:rPr lang="en-US" sz="2200" dirty="0">
                <a:solidFill>
                  <a:schemeClr val="tx1">
                    <a:lumMod val="75000"/>
                    <a:lumOff val="25000"/>
                  </a:schemeClr>
                </a:solidFill>
                <a:latin typeface="Agenda Regular"/>
                <a:cs typeface="Times New Roman" panose="02020603050405020304" pitchFamily="18" charset="0"/>
              </a:rPr>
              <a:t>Drivers of conflict or instability are constantly changing and evolving</a:t>
            </a:r>
          </a:p>
          <a:p>
            <a:pPr>
              <a:spcAft>
                <a:spcPts val="600"/>
              </a:spcAft>
              <a:buClr>
                <a:srgbClr val="003057"/>
              </a:buClr>
              <a:buSzPct val="100000"/>
              <a:tabLst>
                <a:tab pos="914400" algn="l"/>
              </a:tabLst>
            </a:pPr>
            <a:r>
              <a:rPr lang="en-US" sz="2200" dirty="0">
                <a:solidFill>
                  <a:schemeClr val="tx1">
                    <a:lumMod val="75000"/>
                    <a:lumOff val="25000"/>
                  </a:schemeClr>
                </a:solidFill>
                <a:latin typeface="Agenda Regular"/>
                <a:cs typeface="Times New Roman" panose="02020603050405020304" pitchFamily="18" charset="0"/>
              </a:rPr>
              <a:t>Overlapping systems of delivery</a:t>
            </a:r>
          </a:p>
          <a:p>
            <a:pPr>
              <a:spcAft>
                <a:spcPts val="600"/>
              </a:spcAft>
              <a:buClr>
                <a:srgbClr val="003057"/>
              </a:buClr>
              <a:buSzPct val="100000"/>
              <a:tabLst>
                <a:tab pos="914400" algn="l"/>
              </a:tabLst>
            </a:pPr>
            <a:r>
              <a:rPr lang="en-US" sz="2200" dirty="0">
                <a:solidFill>
                  <a:schemeClr val="tx1">
                    <a:lumMod val="75000"/>
                    <a:lumOff val="25000"/>
                  </a:schemeClr>
                </a:solidFill>
                <a:latin typeface="Agenda Regular"/>
                <a:cs typeface="Times New Roman" panose="02020603050405020304" pitchFamily="18" charset="0"/>
              </a:rPr>
              <a:t>High-risk, experimental, or pilot interventions</a:t>
            </a:r>
          </a:p>
          <a:p>
            <a:pPr>
              <a:spcAft>
                <a:spcPts val="600"/>
              </a:spcAft>
              <a:buClr>
                <a:srgbClr val="003057"/>
              </a:buClr>
              <a:buSzPct val="100000"/>
              <a:tabLst>
                <a:tab pos="914400" algn="l"/>
              </a:tabLst>
            </a:pPr>
            <a:r>
              <a:rPr lang="en-US" sz="2200" dirty="0" err="1">
                <a:solidFill>
                  <a:schemeClr val="tx1">
                    <a:lumMod val="75000"/>
                    <a:lumOff val="25000"/>
                  </a:schemeClr>
                </a:solidFill>
                <a:latin typeface="Agenda Regular"/>
                <a:cs typeface="Times New Roman" panose="02020603050405020304" pitchFamily="18" charset="0"/>
              </a:rPr>
              <a:t>Politicised</a:t>
            </a:r>
            <a:r>
              <a:rPr lang="en-US" sz="2200" dirty="0">
                <a:solidFill>
                  <a:schemeClr val="tx1">
                    <a:lumMod val="75000"/>
                    <a:lumOff val="25000"/>
                  </a:schemeClr>
                </a:solidFill>
                <a:latin typeface="Agenda Regular"/>
                <a:cs typeface="Times New Roman" panose="02020603050405020304" pitchFamily="18" charset="0"/>
              </a:rPr>
              <a:t> environments and objectives</a:t>
            </a:r>
          </a:p>
          <a:p>
            <a:pPr>
              <a:spcAft>
                <a:spcPts val="600"/>
              </a:spcAft>
              <a:buClr>
                <a:srgbClr val="003057"/>
              </a:buClr>
              <a:buSzPct val="100000"/>
              <a:tabLst>
                <a:tab pos="914400" algn="l"/>
              </a:tabLst>
            </a:pPr>
            <a:r>
              <a:rPr lang="en-US" sz="2200" dirty="0">
                <a:solidFill>
                  <a:schemeClr val="tx1">
                    <a:lumMod val="75000"/>
                    <a:lumOff val="25000"/>
                  </a:schemeClr>
                </a:solidFill>
                <a:latin typeface="Agenda Regular"/>
                <a:cs typeface="Times New Roman" panose="02020603050405020304" pitchFamily="18" charset="0"/>
              </a:rPr>
              <a:t>Short-term timelines with need for quick successes </a:t>
            </a:r>
          </a:p>
          <a:p>
            <a:pPr>
              <a:spcAft>
                <a:spcPts val="600"/>
              </a:spcAft>
              <a:buClr>
                <a:srgbClr val="003057"/>
              </a:buClr>
              <a:buSzPct val="100000"/>
              <a:tabLst>
                <a:tab pos="914400" algn="l"/>
              </a:tabLst>
            </a:pPr>
            <a:r>
              <a:rPr lang="en-US" sz="2200" dirty="0">
                <a:solidFill>
                  <a:schemeClr val="tx1">
                    <a:lumMod val="75000"/>
                    <a:lumOff val="25000"/>
                  </a:schemeClr>
                </a:solidFill>
                <a:latin typeface="Agenda Regular"/>
                <a:cs typeface="Times New Roman" panose="02020603050405020304" pitchFamily="18" charset="0"/>
              </a:rPr>
              <a:t>Catalytic nature of change</a:t>
            </a:r>
          </a:p>
        </p:txBody>
      </p:sp>
      <p:sp>
        <p:nvSpPr>
          <p:cNvPr id="4" name="Slide Number Placeholder 3">
            <a:extLst>
              <a:ext uri="{FF2B5EF4-FFF2-40B4-BE49-F238E27FC236}">
                <a16:creationId xmlns:a16="http://schemas.microsoft.com/office/drawing/2014/main" id="{B608CAD7-ACD7-449D-B8A3-FF41ACDA2FEB}"/>
              </a:ext>
            </a:extLst>
          </p:cNvPr>
          <p:cNvSpPr>
            <a:spLocks noGrp="1"/>
          </p:cNvSpPr>
          <p:nvPr>
            <p:ph type="sldNum" sz="quarter" idx="12"/>
          </p:nvPr>
        </p:nvSpPr>
        <p:spPr/>
        <p:txBody>
          <a:bodyPr/>
          <a:lstStyle/>
          <a:p>
            <a:r>
              <a:rPr lang="en-GB" dirty="0" err="1"/>
              <a:t>www.integrityglobal.com</a:t>
            </a:r>
            <a:r>
              <a:rPr lang="en-GB" dirty="0"/>
              <a:t>     </a:t>
            </a:r>
            <a:r>
              <a:rPr lang="en-GB" dirty="0">
                <a:solidFill>
                  <a:srgbClr val="007DBA"/>
                </a:solidFill>
              </a:rPr>
              <a:t> |     </a:t>
            </a:r>
            <a:fld id="{21003410-E1F5-4750-8E52-471DE4360EFB}" type="slidenum">
              <a:rPr lang="en-GB" smtClean="0">
                <a:solidFill>
                  <a:srgbClr val="007DBA"/>
                </a:solidFill>
              </a:rPr>
              <a:pPr/>
              <a:t>7</a:t>
            </a:fld>
            <a:endParaRPr lang="en-GB" dirty="0">
              <a:solidFill>
                <a:srgbClr val="007DBA"/>
              </a:solidFill>
            </a:endParaRPr>
          </a:p>
        </p:txBody>
      </p:sp>
      <p:grpSp>
        <p:nvGrpSpPr>
          <p:cNvPr id="5" name="Group 4">
            <a:extLst>
              <a:ext uri="{FF2B5EF4-FFF2-40B4-BE49-F238E27FC236}">
                <a16:creationId xmlns:a16="http://schemas.microsoft.com/office/drawing/2014/main" id="{22FC98EC-9CDE-CA4E-A8FF-A8DDB6131D3F}"/>
              </a:ext>
            </a:extLst>
          </p:cNvPr>
          <p:cNvGrpSpPr/>
          <p:nvPr/>
        </p:nvGrpSpPr>
        <p:grpSpPr>
          <a:xfrm>
            <a:off x="889416" y="5935206"/>
            <a:ext cx="9144000" cy="665243"/>
            <a:chOff x="889416" y="5935206"/>
            <a:chExt cx="9144000" cy="665243"/>
          </a:xfrm>
        </p:grpSpPr>
        <p:sp>
          <p:nvSpPr>
            <p:cNvPr id="6" name="Title 25">
              <a:extLst>
                <a:ext uri="{FF2B5EF4-FFF2-40B4-BE49-F238E27FC236}">
                  <a16:creationId xmlns:a16="http://schemas.microsoft.com/office/drawing/2014/main" id="{CB6AAB6D-A55C-6742-8373-5FADDDD207C7}"/>
                </a:ext>
              </a:extLst>
            </p:cNvPr>
            <p:cNvSpPr txBox="1">
              <a:spLocks/>
            </p:cNvSpPr>
            <p:nvPr/>
          </p:nvSpPr>
          <p:spPr>
            <a:xfrm>
              <a:off x="889416" y="5935206"/>
              <a:ext cx="5892385" cy="305158"/>
            </a:xfrm>
            <a:prstGeom prst="rect">
              <a:avLst/>
            </a:prstGeom>
          </p:spPr>
          <p:txBody>
            <a:bodyPr>
              <a:normAutofit fontScale="97500"/>
            </a:bodyPr>
            <a:lstStyle>
              <a:lvl1pPr algn="l" defTabSz="914400" rtl="0" eaLnBrk="1" latinLnBrk="0" hangingPunct="1">
                <a:lnSpc>
                  <a:spcPct val="90000"/>
                </a:lnSpc>
                <a:spcBef>
                  <a:spcPct val="0"/>
                </a:spcBef>
                <a:buNone/>
                <a:defRPr sz="3200" b="1" kern="1200">
                  <a:solidFill>
                    <a:srgbClr val="007DBA"/>
                  </a:solidFill>
                  <a:latin typeface="Arial" panose="020B0604020202020204" pitchFamily="34" charset="0"/>
                  <a:ea typeface="+mj-ea"/>
                  <a:cs typeface="Arial" panose="020B0604020202020204" pitchFamily="34" charset="0"/>
                </a:defRPr>
              </a:lvl1pPr>
            </a:lstStyle>
            <a:p>
              <a:r>
                <a:rPr lang="en-US" sz="1200" dirty="0">
                  <a:solidFill>
                    <a:schemeClr val="bg1">
                      <a:lumMod val="85000"/>
                    </a:schemeClr>
                  </a:solidFill>
                </a:rPr>
                <a:t>Enabling an adaptive MEL culture in fragile and conflict-affected contexts</a:t>
              </a:r>
              <a:endParaRPr lang="en-GB" sz="1200" dirty="0">
                <a:solidFill>
                  <a:schemeClr val="bg1">
                    <a:lumMod val="85000"/>
                  </a:schemeClr>
                </a:solidFill>
              </a:endParaRPr>
            </a:p>
          </p:txBody>
        </p:sp>
        <p:sp>
          <p:nvSpPr>
            <p:cNvPr id="7" name="Subtitle 26">
              <a:extLst>
                <a:ext uri="{FF2B5EF4-FFF2-40B4-BE49-F238E27FC236}">
                  <a16:creationId xmlns:a16="http://schemas.microsoft.com/office/drawing/2014/main" id="{BEF4205F-8CE7-0448-B8EB-6282B4C8685D}"/>
                </a:ext>
              </a:extLst>
            </p:cNvPr>
            <p:cNvSpPr txBox="1">
              <a:spLocks/>
            </p:cNvSpPr>
            <p:nvPr/>
          </p:nvSpPr>
          <p:spPr>
            <a:xfrm>
              <a:off x="889416" y="6280705"/>
              <a:ext cx="9144000" cy="3197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a:solidFill>
                    <a:schemeClr val="bg1">
                      <a:lumMod val="85000"/>
                    </a:schemeClr>
                  </a:solidFill>
                </a:rPr>
                <a:t>Lessons from the CSSF Global MEL project </a:t>
              </a:r>
            </a:p>
          </p:txBody>
        </p:sp>
      </p:grpSp>
      <p:pic>
        <p:nvPicPr>
          <p:cNvPr id="9" name="Picture 8">
            <a:extLst>
              <a:ext uri="{FF2B5EF4-FFF2-40B4-BE49-F238E27FC236}">
                <a16:creationId xmlns:a16="http://schemas.microsoft.com/office/drawing/2014/main" id="{995EEEC9-00CD-0F42-B509-4E88E5D661A0}"/>
              </a:ext>
            </a:extLst>
          </p:cNvPr>
          <p:cNvPicPr>
            <a:picLocks noChangeAspect="1"/>
          </p:cNvPicPr>
          <p:nvPr/>
        </p:nvPicPr>
        <p:blipFill>
          <a:blip r:embed="rId2">
            <a:alphaModFix amt="25000"/>
            <a:extLst>
              <a:ext uri="{28A0092B-C50C-407E-A947-70E740481C1C}">
                <a14:useLocalDpi xmlns:a14="http://schemas.microsoft.com/office/drawing/2010/main" val="0"/>
              </a:ext>
            </a:extLst>
          </a:blip>
          <a:stretch>
            <a:fillRect/>
          </a:stretch>
        </p:blipFill>
        <p:spPr>
          <a:xfrm>
            <a:off x="8523656" y="775700"/>
            <a:ext cx="4332772" cy="4850118"/>
          </a:xfrm>
          <a:prstGeom prst="rect">
            <a:avLst/>
          </a:prstGeom>
        </p:spPr>
      </p:pic>
    </p:spTree>
    <p:extLst>
      <p:ext uri="{BB962C8B-B14F-4D97-AF65-F5344CB8AC3E}">
        <p14:creationId xmlns:p14="http://schemas.microsoft.com/office/powerpoint/2010/main" val="6242673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501FED6-6830-5044-90C9-7CF0997AD1DF}"/>
              </a:ext>
            </a:extLst>
          </p:cNvPr>
          <p:cNvSpPr/>
          <p:nvPr/>
        </p:nvSpPr>
        <p:spPr>
          <a:xfrm>
            <a:off x="889416" y="1198800"/>
            <a:ext cx="9858301" cy="3970318"/>
          </a:xfrm>
          <a:prstGeom prst="rect">
            <a:avLst/>
          </a:prstGeom>
        </p:spPr>
        <p:txBody>
          <a:bodyPr wrap="square">
            <a:spAutoFit/>
          </a:bodyPr>
          <a:lstStyle/>
          <a:p>
            <a:pPr marL="514350" indent="-514350">
              <a:buFont typeface="+mj-lt"/>
              <a:buAutoNum type="arabicPeriod"/>
            </a:pPr>
            <a:r>
              <a:rPr lang="en-GB" sz="2800" b="1" dirty="0">
                <a:solidFill>
                  <a:schemeClr val="bg1">
                    <a:alpha val="25000"/>
                  </a:schemeClr>
                </a:solidFill>
              </a:rPr>
              <a:t>What unique challenges does CSSF pose when developing a MEL system? </a:t>
            </a:r>
          </a:p>
          <a:p>
            <a:pPr marL="514350" indent="-514350">
              <a:buFont typeface="+mj-lt"/>
              <a:buAutoNum type="arabicPeriod"/>
            </a:pPr>
            <a:endParaRPr lang="en-GB" sz="2800" b="1" dirty="0">
              <a:solidFill>
                <a:schemeClr val="accent3"/>
              </a:solidFill>
            </a:endParaRPr>
          </a:p>
          <a:p>
            <a:pPr marL="514350" indent="-514350">
              <a:buFont typeface="+mj-lt"/>
              <a:buAutoNum type="arabicPeriod"/>
            </a:pPr>
            <a:r>
              <a:rPr lang="en-GB" sz="2800" b="1" dirty="0">
                <a:solidFill>
                  <a:schemeClr val="bg1"/>
                </a:solidFill>
              </a:rPr>
              <a:t>How has the thinking of adaptive MEL been applied to this context?</a:t>
            </a:r>
            <a:br>
              <a:rPr lang="en-GB" sz="2800" b="1" dirty="0">
                <a:solidFill>
                  <a:schemeClr val="bg1"/>
                </a:solidFill>
              </a:rPr>
            </a:br>
            <a:endParaRPr lang="en-GB" sz="2800" b="1" dirty="0">
              <a:solidFill>
                <a:schemeClr val="bg1"/>
              </a:solidFill>
            </a:endParaRPr>
          </a:p>
          <a:p>
            <a:pPr marL="514350" indent="-514350">
              <a:buFont typeface="+mj-lt"/>
              <a:buAutoNum type="arabicPeriod"/>
            </a:pPr>
            <a:r>
              <a:rPr lang="en-GB" sz="2800" b="1" dirty="0">
                <a:solidFill>
                  <a:schemeClr val="bg1">
                    <a:alpha val="25216"/>
                  </a:schemeClr>
                </a:solidFill>
              </a:rPr>
              <a:t>How does a culture of adaptation scale from programmes to a diverse geographic and thematic fund?</a:t>
            </a:r>
            <a:endParaRPr lang="en-US" sz="2800" b="1" dirty="0">
              <a:solidFill>
                <a:schemeClr val="bg1">
                  <a:alpha val="25216"/>
                </a:schemeClr>
              </a:solidFill>
            </a:endParaRPr>
          </a:p>
        </p:txBody>
      </p:sp>
      <p:sp>
        <p:nvSpPr>
          <p:cNvPr id="8" name="Slide Number Placeholder 4">
            <a:extLst>
              <a:ext uri="{FF2B5EF4-FFF2-40B4-BE49-F238E27FC236}">
                <a16:creationId xmlns:a16="http://schemas.microsoft.com/office/drawing/2014/main" id="{2FE8C0CF-B44A-0046-B54C-FEE00A00EEA4}"/>
              </a:ext>
            </a:extLst>
          </p:cNvPr>
          <p:cNvSpPr>
            <a:spLocks noGrp="1"/>
          </p:cNvSpPr>
          <p:nvPr>
            <p:ph type="sldNum" sz="quarter" idx="12"/>
          </p:nvPr>
        </p:nvSpPr>
        <p:spPr/>
        <p:txBody>
          <a:bodyPr/>
          <a:lstStyle/>
          <a:p>
            <a:r>
              <a:rPr lang="en-GB" dirty="0">
                <a:solidFill>
                  <a:schemeClr val="bg1"/>
                </a:solidFill>
              </a:rPr>
              <a:t>www.integrityglobal.com      </a:t>
            </a:r>
            <a:r>
              <a:rPr lang="en-GB" dirty="0">
                <a:solidFill>
                  <a:srgbClr val="007DBA"/>
                </a:solidFill>
              </a:rPr>
              <a:t>|     </a:t>
            </a:r>
            <a:fld id="{21003410-E1F5-4750-8E52-471DE4360EFB}" type="slidenum">
              <a:rPr lang="en-GB" smtClean="0">
                <a:solidFill>
                  <a:srgbClr val="007DBA"/>
                </a:solidFill>
              </a:rPr>
              <a:pPr/>
              <a:t>8</a:t>
            </a:fld>
            <a:endParaRPr lang="en-GB" dirty="0">
              <a:solidFill>
                <a:srgbClr val="007DBA"/>
              </a:solidFill>
            </a:endParaRPr>
          </a:p>
        </p:txBody>
      </p:sp>
      <p:sp>
        <p:nvSpPr>
          <p:cNvPr id="9" name="Slide Number Placeholder 3">
            <a:extLst>
              <a:ext uri="{FF2B5EF4-FFF2-40B4-BE49-F238E27FC236}">
                <a16:creationId xmlns:a16="http://schemas.microsoft.com/office/drawing/2014/main" id="{A5254F9B-0CA3-7441-BD37-D2EE827D4BF1}"/>
              </a:ext>
            </a:extLst>
          </p:cNvPr>
          <p:cNvSpPr txBox="1">
            <a:spLocks/>
          </p:cNvSpPr>
          <p:nvPr/>
        </p:nvSpPr>
        <p:spPr>
          <a:xfrm>
            <a:off x="6781801" y="6360375"/>
            <a:ext cx="45720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err="1">
                <a:solidFill>
                  <a:schemeClr val="bg1"/>
                </a:solidFill>
              </a:rPr>
              <a:t>www.integrityglobal.com</a:t>
            </a:r>
            <a:r>
              <a:rPr lang="en-GB" dirty="0">
                <a:solidFill>
                  <a:schemeClr val="bg1"/>
                </a:solidFill>
              </a:rPr>
              <a:t>      |     </a:t>
            </a:r>
            <a:fld id="{21003410-E1F5-4750-8E52-471DE4360EFB}" type="slidenum">
              <a:rPr lang="en-GB" smtClean="0">
                <a:solidFill>
                  <a:schemeClr val="bg1"/>
                </a:solidFill>
              </a:rPr>
              <a:pPr/>
              <a:t>8</a:t>
            </a:fld>
            <a:endParaRPr lang="en-GB" dirty="0">
              <a:solidFill>
                <a:schemeClr val="bg1"/>
              </a:solidFill>
            </a:endParaRPr>
          </a:p>
        </p:txBody>
      </p:sp>
      <p:sp>
        <p:nvSpPr>
          <p:cNvPr id="10" name="Title 25">
            <a:extLst>
              <a:ext uri="{FF2B5EF4-FFF2-40B4-BE49-F238E27FC236}">
                <a16:creationId xmlns:a16="http://schemas.microsoft.com/office/drawing/2014/main" id="{68C215FA-A884-BA44-8FCD-DEB4F42941F1}"/>
              </a:ext>
            </a:extLst>
          </p:cNvPr>
          <p:cNvSpPr txBox="1">
            <a:spLocks/>
          </p:cNvSpPr>
          <p:nvPr/>
        </p:nvSpPr>
        <p:spPr>
          <a:xfrm>
            <a:off x="889416" y="5935206"/>
            <a:ext cx="5892385" cy="305158"/>
          </a:xfrm>
          <a:prstGeom prst="rect">
            <a:avLst/>
          </a:prstGeom>
        </p:spPr>
        <p:txBody>
          <a:bodyPr>
            <a:normAutofit fontScale="97500"/>
          </a:bodyPr>
          <a:lstStyle>
            <a:lvl1pPr algn="l" defTabSz="914400" rtl="0" eaLnBrk="1" latinLnBrk="0" hangingPunct="1">
              <a:lnSpc>
                <a:spcPct val="90000"/>
              </a:lnSpc>
              <a:spcBef>
                <a:spcPct val="0"/>
              </a:spcBef>
              <a:buNone/>
              <a:defRPr sz="3200" b="1" kern="1200">
                <a:solidFill>
                  <a:srgbClr val="007DBA"/>
                </a:solidFill>
                <a:latin typeface="Arial" panose="020B0604020202020204" pitchFamily="34" charset="0"/>
                <a:ea typeface="+mj-ea"/>
                <a:cs typeface="Arial" panose="020B0604020202020204" pitchFamily="34" charset="0"/>
              </a:defRPr>
            </a:lvl1pPr>
          </a:lstStyle>
          <a:p>
            <a:r>
              <a:rPr lang="en-US" sz="1200" dirty="0">
                <a:solidFill>
                  <a:schemeClr val="bg1">
                    <a:alpha val="50000"/>
                  </a:schemeClr>
                </a:solidFill>
              </a:rPr>
              <a:t>Enabling an adaptive MEL culture in fragile and conflict-affected contexts</a:t>
            </a:r>
            <a:endParaRPr lang="en-GB" sz="1200" dirty="0">
              <a:solidFill>
                <a:schemeClr val="bg1">
                  <a:alpha val="50000"/>
                </a:schemeClr>
              </a:solidFill>
            </a:endParaRPr>
          </a:p>
        </p:txBody>
      </p:sp>
      <p:sp>
        <p:nvSpPr>
          <p:cNvPr id="11" name="Subtitle 26">
            <a:extLst>
              <a:ext uri="{FF2B5EF4-FFF2-40B4-BE49-F238E27FC236}">
                <a16:creationId xmlns:a16="http://schemas.microsoft.com/office/drawing/2014/main" id="{A0AB55E5-84A6-024E-8A13-DAE097FFE7CF}"/>
              </a:ext>
            </a:extLst>
          </p:cNvPr>
          <p:cNvSpPr txBox="1">
            <a:spLocks/>
          </p:cNvSpPr>
          <p:nvPr/>
        </p:nvSpPr>
        <p:spPr>
          <a:xfrm>
            <a:off x="889416" y="6280705"/>
            <a:ext cx="9144000" cy="3197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a:solidFill>
                  <a:schemeClr val="bg1">
                    <a:alpha val="50000"/>
                  </a:schemeClr>
                </a:solidFill>
              </a:rPr>
              <a:t>Lessons from the CSSF Global MEL project </a:t>
            </a:r>
          </a:p>
        </p:txBody>
      </p:sp>
    </p:spTree>
    <p:extLst>
      <p:ext uri="{BB962C8B-B14F-4D97-AF65-F5344CB8AC3E}">
        <p14:creationId xmlns:p14="http://schemas.microsoft.com/office/powerpoint/2010/main" val="38388404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text, sign&#10;&#10;Description automatically generated">
            <a:extLst>
              <a:ext uri="{FF2B5EF4-FFF2-40B4-BE49-F238E27FC236}">
                <a16:creationId xmlns:a16="http://schemas.microsoft.com/office/drawing/2014/main" id="{C3D26113-85BE-9844-91AA-6E030115CF22}"/>
              </a:ext>
            </a:extLst>
          </p:cNvPr>
          <p:cNvPicPr>
            <a:picLocks noChangeAspect="1"/>
          </p:cNvPicPr>
          <p:nvPr/>
        </p:nvPicPr>
        <p:blipFill rotWithShape="1">
          <a:blip r:embed="rId2">
            <a:alphaModFix amt="5000"/>
            <a:extLst>
              <a:ext uri="{28A0092B-C50C-407E-A947-70E740481C1C}">
                <a14:useLocalDpi xmlns:a14="http://schemas.microsoft.com/office/drawing/2010/main" val="0"/>
              </a:ext>
            </a:extLst>
          </a:blip>
          <a:srcRect r="82039"/>
          <a:stretch/>
        </p:blipFill>
        <p:spPr>
          <a:xfrm>
            <a:off x="7632045" y="0"/>
            <a:ext cx="4561113" cy="7088400"/>
          </a:xfrm>
          <a:prstGeom prst="rect">
            <a:avLst/>
          </a:prstGeom>
        </p:spPr>
      </p:pic>
      <p:sp>
        <p:nvSpPr>
          <p:cNvPr id="2" name="Title 1">
            <a:extLst>
              <a:ext uri="{FF2B5EF4-FFF2-40B4-BE49-F238E27FC236}">
                <a16:creationId xmlns:a16="http://schemas.microsoft.com/office/drawing/2014/main" id="{0CE5EA7B-0307-4B5C-8CDE-BDFA80767BDE}"/>
              </a:ext>
            </a:extLst>
          </p:cNvPr>
          <p:cNvSpPr>
            <a:spLocks noGrp="1"/>
          </p:cNvSpPr>
          <p:nvPr>
            <p:ph type="title"/>
          </p:nvPr>
        </p:nvSpPr>
        <p:spPr/>
        <p:txBody>
          <a:bodyPr/>
          <a:lstStyle/>
          <a:p>
            <a:r>
              <a:rPr lang="en-GB" dirty="0"/>
              <a:t>What is GMEL?</a:t>
            </a:r>
          </a:p>
        </p:txBody>
      </p:sp>
      <p:sp>
        <p:nvSpPr>
          <p:cNvPr id="4" name="Content Placeholder 3">
            <a:extLst>
              <a:ext uri="{FF2B5EF4-FFF2-40B4-BE49-F238E27FC236}">
                <a16:creationId xmlns:a16="http://schemas.microsoft.com/office/drawing/2014/main" id="{862568CF-1FA8-4563-83A0-85245D05D44B}"/>
              </a:ext>
            </a:extLst>
          </p:cNvPr>
          <p:cNvSpPr>
            <a:spLocks noGrp="1"/>
          </p:cNvSpPr>
          <p:nvPr>
            <p:ph idx="1"/>
          </p:nvPr>
        </p:nvSpPr>
        <p:spPr>
          <a:xfrm>
            <a:off x="838201" y="1692000"/>
            <a:ext cx="5696711" cy="4171950"/>
          </a:xfrm>
        </p:spPr>
        <p:txBody>
          <a:bodyPr>
            <a:normAutofit/>
          </a:bodyPr>
          <a:lstStyle/>
          <a:p>
            <a:pPr lvl="0">
              <a:lnSpc>
                <a:spcPct val="100000"/>
              </a:lnSpc>
              <a:spcAft>
                <a:spcPts val="600"/>
              </a:spcAft>
              <a:buClr>
                <a:srgbClr val="003057"/>
              </a:buClr>
              <a:buSzPct val="100000"/>
              <a:tabLst>
                <a:tab pos="457200" algn="l"/>
              </a:tabLst>
            </a:pPr>
            <a:r>
              <a:rPr lang="en-GB" sz="2200" dirty="0">
                <a:solidFill>
                  <a:schemeClr val="tx1">
                    <a:lumMod val="75000"/>
                    <a:lumOff val="25000"/>
                  </a:schemeClr>
                </a:solidFill>
                <a:effectLst/>
                <a:latin typeface="Agenda Regular"/>
                <a:ea typeface="Agenda Regular"/>
                <a:cs typeface="Times New Roman" panose="02020603050405020304" pitchFamily="18" charset="0"/>
              </a:rPr>
              <a:t>Contracted to support the development of a stronger, more agile, and sustainable ecosystem for MEL </a:t>
            </a:r>
          </a:p>
          <a:p>
            <a:pPr lvl="0">
              <a:lnSpc>
                <a:spcPct val="100000"/>
              </a:lnSpc>
              <a:spcAft>
                <a:spcPts val="600"/>
              </a:spcAft>
              <a:buClr>
                <a:srgbClr val="003057"/>
              </a:buClr>
              <a:buSzPct val="100000"/>
              <a:tabLst>
                <a:tab pos="457200" algn="l"/>
              </a:tabLst>
            </a:pPr>
            <a:r>
              <a:rPr lang="en-GB" sz="2200" dirty="0">
                <a:solidFill>
                  <a:schemeClr val="tx1">
                    <a:lumMod val="75000"/>
                    <a:lumOff val="25000"/>
                  </a:schemeClr>
                </a:solidFill>
                <a:effectLst/>
                <a:latin typeface="Agenda Regular"/>
                <a:ea typeface="Agenda Regular"/>
                <a:cs typeface="Times New Roman" panose="02020603050405020304" pitchFamily="18" charset="0"/>
              </a:rPr>
              <a:t>Designed with overarching aim of bringing the CSSF to a level of evaluability</a:t>
            </a:r>
          </a:p>
          <a:p>
            <a:pPr lvl="0">
              <a:lnSpc>
                <a:spcPct val="100000"/>
              </a:lnSpc>
              <a:spcAft>
                <a:spcPts val="600"/>
              </a:spcAft>
              <a:buClr>
                <a:srgbClr val="003057"/>
              </a:buClr>
              <a:buSzPct val="100000"/>
              <a:tabLst>
                <a:tab pos="457200" algn="l"/>
              </a:tabLst>
            </a:pPr>
            <a:r>
              <a:rPr lang="en-GB" sz="2200" dirty="0">
                <a:solidFill>
                  <a:schemeClr val="tx1">
                    <a:lumMod val="75000"/>
                    <a:lumOff val="25000"/>
                  </a:schemeClr>
                </a:solidFill>
                <a:effectLst/>
                <a:latin typeface="Agenda Regular"/>
                <a:ea typeface="Agenda Regular"/>
                <a:cs typeface="Times New Roman" panose="02020603050405020304" pitchFamily="18" charset="0"/>
              </a:rPr>
              <a:t>Develop the systems and capabilities necessary to synthesise results, evidence, and learning across the Fund</a:t>
            </a:r>
          </a:p>
          <a:p>
            <a:pPr>
              <a:lnSpc>
                <a:spcPct val="100000"/>
              </a:lnSpc>
              <a:buClr>
                <a:srgbClr val="003057"/>
              </a:buClr>
              <a:buSzPct val="100000"/>
            </a:pPr>
            <a:endParaRPr lang="en-GB" sz="2200" dirty="0">
              <a:solidFill>
                <a:schemeClr val="tx1">
                  <a:lumMod val="75000"/>
                  <a:lumOff val="25000"/>
                </a:schemeClr>
              </a:solidFill>
            </a:endParaRPr>
          </a:p>
        </p:txBody>
      </p:sp>
      <p:sp>
        <p:nvSpPr>
          <p:cNvPr id="3" name="Slide Number Placeholder 2">
            <a:extLst>
              <a:ext uri="{FF2B5EF4-FFF2-40B4-BE49-F238E27FC236}">
                <a16:creationId xmlns:a16="http://schemas.microsoft.com/office/drawing/2014/main" id="{5685E609-3590-4E41-A209-E1099B1676B5}"/>
              </a:ext>
            </a:extLst>
          </p:cNvPr>
          <p:cNvSpPr>
            <a:spLocks noGrp="1"/>
          </p:cNvSpPr>
          <p:nvPr>
            <p:ph type="sldNum" sz="quarter" idx="12"/>
          </p:nvPr>
        </p:nvSpPr>
        <p:spPr/>
        <p:txBody>
          <a:bodyPr/>
          <a:lstStyle/>
          <a:p>
            <a:r>
              <a:rPr lang="en-GB"/>
              <a:t>www.integrityglobal.com     </a:t>
            </a:r>
            <a:r>
              <a:rPr lang="en-GB">
                <a:solidFill>
                  <a:srgbClr val="007DBA"/>
                </a:solidFill>
              </a:rPr>
              <a:t> |     </a:t>
            </a:r>
            <a:fld id="{21003410-E1F5-4750-8E52-471DE4360EFB}" type="slidenum">
              <a:rPr lang="en-GB" smtClean="0">
                <a:solidFill>
                  <a:srgbClr val="007DBA"/>
                </a:solidFill>
              </a:rPr>
              <a:pPr/>
              <a:t>9</a:t>
            </a:fld>
            <a:endParaRPr lang="en-GB" dirty="0">
              <a:solidFill>
                <a:srgbClr val="007DBA"/>
              </a:solidFill>
            </a:endParaRPr>
          </a:p>
        </p:txBody>
      </p:sp>
      <p:grpSp>
        <p:nvGrpSpPr>
          <p:cNvPr id="7" name="Group 6">
            <a:extLst>
              <a:ext uri="{FF2B5EF4-FFF2-40B4-BE49-F238E27FC236}">
                <a16:creationId xmlns:a16="http://schemas.microsoft.com/office/drawing/2014/main" id="{9354FC44-D3B6-214E-B60D-6EA5F86B09C9}"/>
              </a:ext>
            </a:extLst>
          </p:cNvPr>
          <p:cNvGrpSpPr/>
          <p:nvPr/>
        </p:nvGrpSpPr>
        <p:grpSpPr>
          <a:xfrm>
            <a:off x="889416" y="5935206"/>
            <a:ext cx="9144000" cy="665243"/>
            <a:chOff x="889416" y="5935206"/>
            <a:chExt cx="9144000" cy="665243"/>
          </a:xfrm>
        </p:grpSpPr>
        <p:sp>
          <p:nvSpPr>
            <p:cNvPr id="8" name="Title 25">
              <a:extLst>
                <a:ext uri="{FF2B5EF4-FFF2-40B4-BE49-F238E27FC236}">
                  <a16:creationId xmlns:a16="http://schemas.microsoft.com/office/drawing/2014/main" id="{97EBEE3A-4E49-954F-86CE-69BA883960F5}"/>
                </a:ext>
              </a:extLst>
            </p:cNvPr>
            <p:cNvSpPr txBox="1">
              <a:spLocks/>
            </p:cNvSpPr>
            <p:nvPr/>
          </p:nvSpPr>
          <p:spPr>
            <a:xfrm>
              <a:off x="889416" y="5935206"/>
              <a:ext cx="5892385" cy="305158"/>
            </a:xfrm>
            <a:prstGeom prst="rect">
              <a:avLst/>
            </a:prstGeom>
          </p:spPr>
          <p:txBody>
            <a:bodyPr>
              <a:normAutofit fontScale="97500"/>
            </a:bodyPr>
            <a:lstStyle>
              <a:lvl1pPr algn="l" defTabSz="914400" rtl="0" eaLnBrk="1" latinLnBrk="0" hangingPunct="1">
                <a:lnSpc>
                  <a:spcPct val="90000"/>
                </a:lnSpc>
                <a:spcBef>
                  <a:spcPct val="0"/>
                </a:spcBef>
                <a:buNone/>
                <a:defRPr sz="3200" b="1" kern="1200">
                  <a:solidFill>
                    <a:srgbClr val="007DBA"/>
                  </a:solidFill>
                  <a:latin typeface="Arial" panose="020B0604020202020204" pitchFamily="34" charset="0"/>
                  <a:ea typeface="+mj-ea"/>
                  <a:cs typeface="Arial" panose="020B0604020202020204" pitchFamily="34" charset="0"/>
                </a:defRPr>
              </a:lvl1pPr>
            </a:lstStyle>
            <a:p>
              <a:r>
                <a:rPr lang="en-US" sz="1200" dirty="0">
                  <a:solidFill>
                    <a:schemeClr val="bg1">
                      <a:lumMod val="85000"/>
                    </a:schemeClr>
                  </a:solidFill>
                </a:rPr>
                <a:t>Enabling an adaptive MEL culture in fragile and conflict-affected contexts</a:t>
              </a:r>
              <a:endParaRPr lang="en-GB" sz="1200" dirty="0">
                <a:solidFill>
                  <a:schemeClr val="bg1">
                    <a:lumMod val="85000"/>
                  </a:schemeClr>
                </a:solidFill>
              </a:endParaRPr>
            </a:p>
          </p:txBody>
        </p:sp>
        <p:sp>
          <p:nvSpPr>
            <p:cNvPr id="9" name="Subtitle 26">
              <a:extLst>
                <a:ext uri="{FF2B5EF4-FFF2-40B4-BE49-F238E27FC236}">
                  <a16:creationId xmlns:a16="http://schemas.microsoft.com/office/drawing/2014/main" id="{9E11B12F-DF94-A241-85CC-19592C6D89A7}"/>
                </a:ext>
              </a:extLst>
            </p:cNvPr>
            <p:cNvSpPr txBox="1">
              <a:spLocks/>
            </p:cNvSpPr>
            <p:nvPr/>
          </p:nvSpPr>
          <p:spPr>
            <a:xfrm>
              <a:off x="889416" y="6280705"/>
              <a:ext cx="9144000" cy="3197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dirty="0">
                  <a:solidFill>
                    <a:schemeClr val="bg1">
                      <a:lumMod val="85000"/>
                    </a:schemeClr>
                  </a:solidFill>
                </a:rPr>
                <a:t>Lessons from the CSSF Global MEL project </a:t>
              </a:r>
            </a:p>
          </p:txBody>
        </p:sp>
      </p:grpSp>
      <p:pic>
        <p:nvPicPr>
          <p:cNvPr id="13" name="Picture 12" descr="A picture containing text, sign&#10;&#10;Description automatically generated">
            <a:extLst>
              <a:ext uri="{FF2B5EF4-FFF2-40B4-BE49-F238E27FC236}">
                <a16:creationId xmlns:a16="http://schemas.microsoft.com/office/drawing/2014/main" id="{7D83283C-6AC2-6B49-8DE4-C2A810CA81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2561370"/>
            <a:ext cx="4748861" cy="1325563"/>
          </a:xfrm>
          <a:prstGeom prst="rect">
            <a:avLst/>
          </a:prstGeom>
        </p:spPr>
      </p:pic>
    </p:spTree>
    <p:extLst>
      <p:ext uri="{BB962C8B-B14F-4D97-AF65-F5344CB8AC3E}">
        <p14:creationId xmlns:p14="http://schemas.microsoft.com/office/powerpoint/2010/main" val="5716744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egrity 2020 Powerpoint Presentation_Wide_Arial" id="{86690BBA-55FA-48E6-B5CC-59724AEF89DD}" vid="{C9DC1E9E-DAB0-406C-B84F-0985107904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Flow_SignoffStatus xmlns="43db044f-2cd7-4ac7-9f6e-c1089db6da85"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3B0E96EC026BE49AC80EB0761AB5093" ma:contentTypeVersion="15" ma:contentTypeDescription="Create a new document." ma:contentTypeScope="" ma:versionID="9c448ece271c87340f59f5dbdac3cbdd">
  <xsd:schema xmlns:xsd="http://www.w3.org/2001/XMLSchema" xmlns:xs="http://www.w3.org/2001/XMLSchema" xmlns:p="http://schemas.microsoft.com/office/2006/metadata/properties" xmlns:ns1="http://schemas.microsoft.com/sharepoint/v3" xmlns:ns2="43db044f-2cd7-4ac7-9f6e-c1089db6da85" xmlns:ns3="e21fcae4-6a4d-44f0-ade4-36dd6a5be7fb" targetNamespace="http://schemas.microsoft.com/office/2006/metadata/properties" ma:root="true" ma:fieldsID="a54ebbed41129a885e21539d19f70e79" ns1:_="" ns2:_="" ns3:_="">
    <xsd:import namespace="http://schemas.microsoft.com/sharepoint/v3"/>
    <xsd:import namespace="43db044f-2cd7-4ac7-9f6e-c1089db6da85"/>
    <xsd:import namespace="e21fcae4-6a4d-44f0-ade4-36dd6a5be7f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1:_ip_UnifiedCompliancePolicyProperties" minOccurs="0"/>
                <xsd:element ref="ns1:_ip_UnifiedCompliancePolicyUIAc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description="" ma:hidden="true" ma:internalName="_ip_UnifiedCompliancePolicyProperties">
      <xsd:simpleType>
        <xsd:restriction base="dms:Note"/>
      </xsd:simpleType>
    </xsd:element>
    <xsd:element name="_ip_UnifiedCompliancePolicyUIAction" ma:index="16"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db044f-2cd7-4ac7-9f6e-c1089db6da8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_Flow_SignoffStatus" ma:index="22"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1fcae4-6a4d-44f0-ade4-36dd6a5be7fb"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BE72A4-399D-4F27-92D0-6ACA2BE0CF44}">
  <ds:schemaRefs>
    <ds:schemaRef ds:uri="http://purl.org/dc/dcmitype/"/>
    <ds:schemaRef ds:uri="43db044f-2cd7-4ac7-9f6e-c1089db6da85"/>
    <ds:schemaRef ds:uri="http://schemas.microsoft.com/sharepoint/v3"/>
    <ds:schemaRef ds:uri="http://schemas.microsoft.com/office/infopath/2007/PartnerControls"/>
    <ds:schemaRef ds:uri="http://schemas.microsoft.com/office/2006/documentManagement/types"/>
    <ds:schemaRef ds:uri="e21fcae4-6a4d-44f0-ade4-36dd6a5be7fb"/>
    <ds:schemaRef ds:uri="http://purl.org/dc/elements/1.1/"/>
    <ds:schemaRef ds:uri="http://www.w3.org/XML/1998/namespace"/>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E4EFA3A7-2F08-4659-A61F-3F332A1BCB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3db044f-2cd7-4ac7-9f6e-c1089db6da85"/>
    <ds:schemaRef ds:uri="e21fcae4-6a4d-44f0-ade4-36dd6a5be7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72F245-491F-4F3D-8C0B-DD6C0469ED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Integrity 2020 Powerpoint Presentation_Wide_Arial (1)</Template>
  <TotalTime>0</TotalTime>
  <Words>1801</Words>
  <Application>Microsoft Office PowerPoint</Application>
  <PresentationFormat>Widescreen</PresentationFormat>
  <Paragraphs>226</Paragraphs>
  <Slides>25</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Agenda-Medium</vt:lpstr>
      <vt:lpstr>Agenda-Bold</vt:lpstr>
      <vt:lpstr>Symbol</vt:lpstr>
      <vt:lpstr>Agenda-Regular</vt:lpstr>
      <vt:lpstr>Calibri</vt:lpstr>
      <vt:lpstr>Arial</vt:lpstr>
      <vt:lpstr>Agenda Regular</vt:lpstr>
      <vt:lpstr>Office Theme</vt:lpstr>
      <vt:lpstr>Enabling an adaptive MEL culture in fragile and conflict-affected contexts</vt:lpstr>
      <vt:lpstr>PowerPoint Presentation</vt:lpstr>
      <vt:lpstr>PowerPoint Presentation</vt:lpstr>
      <vt:lpstr>PowerPoint Presentation</vt:lpstr>
      <vt:lpstr>Background: What is the CSSF?</vt:lpstr>
      <vt:lpstr>How are CSSF programmes unique? </vt:lpstr>
      <vt:lpstr>Addressing complexity within CSSF</vt:lpstr>
      <vt:lpstr>PowerPoint Presentation</vt:lpstr>
      <vt:lpstr>What is GMEL?</vt:lpstr>
      <vt:lpstr>GMEL’s approach to adaptive MEL</vt:lpstr>
      <vt:lpstr>Targeted Adaptive MEL interventions</vt:lpstr>
      <vt:lpstr>Example: Support to the Cyber Portfolio</vt:lpstr>
      <vt:lpstr>Example: Support to the Cyber Portfolio</vt:lpstr>
      <vt:lpstr>Outcome Mapping</vt:lpstr>
      <vt:lpstr>Progress Markers</vt:lpstr>
      <vt:lpstr>Why is this adaptive?</vt:lpstr>
      <vt:lpstr>PowerPoint Presentation</vt:lpstr>
      <vt:lpstr>Challenges of Scale</vt:lpstr>
      <vt:lpstr>GMEL’s fund-level theory of change</vt:lpstr>
      <vt:lpstr>GMEL’s change areas</vt:lpstr>
      <vt:lpstr>Evaluative thinking at fund-level</vt:lpstr>
      <vt:lpstr>Scaling adaptation to fund-level</vt:lpstr>
      <vt:lpstr>Questions?</vt:lpstr>
      <vt:lpstr>Questions for discussion: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 Shanstrom</dc:creator>
  <cp:lastModifiedBy>Dalva Gerberon</cp:lastModifiedBy>
  <cp:revision>140</cp:revision>
  <dcterms:created xsi:type="dcterms:W3CDTF">2021-04-30T10:45:09Z</dcterms:created>
  <dcterms:modified xsi:type="dcterms:W3CDTF">2021-09-23T14:22:07Z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0x01010003B0E96EC026BE49AC80EB0761AB5093</vt:lpwstr>
  </property>
</Properties>
</file>